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1" r:id="rId5"/>
    <p:sldId id="260" r:id="rId6"/>
    <p:sldId id="258" r:id="rId7"/>
    <p:sldId id="262" r:id="rId8"/>
    <p:sldId id="269" r:id="rId9"/>
    <p:sldId id="263" r:id="rId10"/>
    <p:sldId id="270" r:id="rId11"/>
    <p:sldId id="259" r:id="rId12"/>
    <p:sldId id="271" r:id="rId13"/>
    <p:sldId id="266" r:id="rId14"/>
    <p:sldId id="277" r:id="rId15"/>
    <p:sldId id="265" r:id="rId16"/>
    <p:sldId id="268" r:id="rId17"/>
    <p:sldId id="272" r:id="rId18"/>
    <p:sldId id="273" r:id="rId19"/>
    <p:sldId id="274" r:id="rId20"/>
    <p:sldId id="278" r:id="rId21"/>
    <p:sldId id="279" r:id="rId22"/>
    <p:sldId id="275" r:id="rId23"/>
    <p:sldId id="276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6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11" autoAdjust="0"/>
    <p:restoredTop sz="94660"/>
  </p:normalViewPr>
  <p:slideViewPr>
    <p:cSldViewPr snapToGrid="0">
      <p:cViewPr>
        <p:scale>
          <a:sx n="40" d="100"/>
          <a:sy n="40" d="100"/>
        </p:scale>
        <p:origin x="186" y="816"/>
      </p:cViewPr>
      <p:guideLst>
        <p:guide orient="horz" pos="459"/>
        <p:guide pos="6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Desktop\Grafi%20v%20italijanscini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iva\Desktop\Grafi%20v%20italijanscini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ziva\Desktop\Grafi%20v%20italijanscin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none" strike="noStrike" baseline="0">
                <a:solidFill>
                  <a:sysClr val="windowText" lastClr="000000"/>
                </a:solidFill>
                <a:latin typeface="Comic Sans MS"/>
                <a:ea typeface="Comic Sans MS"/>
                <a:cs typeface="Comic Sans MS"/>
              </a:defRPr>
            </a:pPr>
            <a:r>
              <a:rPr lang="sl-SI" sz="1200" b="1">
                <a:solidFill>
                  <a:sysClr val="windowText" lastClr="000000"/>
                </a:solidFill>
              </a:rPr>
              <a:t>Andamento delle iscrizioni alle scuole con lingua di insegnamento slovena in Italia nel periodo 1945-2014* per grado di scolarit</a:t>
            </a:r>
            <a:r>
              <a:rPr lang="it-IT" sz="1200" b="1">
                <a:solidFill>
                  <a:sysClr val="windowText" lastClr="000000"/>
                </a:solidFill>
              </a:rPr>
              <a:t>à</a:t>
            </a:r>
            <a:endParaRPr lang="sl-SI" sz="1200" b="1">
              <a:solidFill>
                <a:sysClr val="windowText" lastClr="000000"/>
              </a:solidFill>
            </a:endParaRPr>
          </a:p>
          <a:p>
            <a:pPr>
              <a:defRPr sz="1500" b="1" i="0" u="none" strike="noStrike" baseline="0">
                <a:solidFill>
                  <a:sysClr val="windowText" lastClr="000000"/>
                </a:solidFill>
                <a:latin typeface="Comic Sans MS"/>
                <a:ea typeface="Comic Sans MS"/>
                <a:cs typeface="Comic Sans MS"/>
              </a:defRPr>
            </a:pPr>
            <a:endParaRPr lang="sl-SI" sz="15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432311078359448"/>
          <c:y val="3.332938754806584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892866829400676E-2"/>
          <c:y val="0.13842026666666671"/>
          <c:w val="0.73200824518578844"/>
          <c:h val="0.70067679999999988"/>
        </c:manualLayout>
      </c:layout>
      <c:lineChart>
        <c:grouping val="standard"/>
        <c:varyColors val="0"/>
        <c:ser>
          <c:idx val="0"/>
          <c:order val="0"/>
          <c:tx>
            <c:strRef>
              <c:f>tab!$AD$2</c:f>
              <c:strCache>
                <c:ptCount val="1"/>
                <c:pt idx="0">
                  <c:v>dell'infanzia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50800"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rgbClr val="FF0000"/>
                </a:solidFill>
              </a:ln>
            </c:spPr>
          </c:dPt>
          <c:cat>
            <c:numRef>
              <c:f>tab!$A$3:$A$73</c:f>
              <c:numCache>
                <c:formatCode>General</c:formatCode>
                <c:ptCount val="71"/>
                <c:pt idx="0">
                  <c:v>1945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1950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1955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1960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1965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1970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1975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1980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1985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1990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1995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 formatCode="00">
                  <c:v>2000</c:v>
                </c:pt>
                <c:pt idx="56" formatCode="00">
                  <c:v>1</c:v>
                </c:pt>
                <c:pt idx="57" formatCode="00">
                  <c:v>2</c:v>
                </c:pt>
                <c:pt idx="58" formatCode="00">
                  <c:v>3</c:v>
                </c:pt>
                <c:pt idx="59" formatCode="00">
                  <c:v>4</c:v>
                </c:pt>
                <c:pt idx="60" formatCode="00">
                  <c:v>2005</c:v>
                </c:pt>
                <c:pt idx="61" formatCode="00">
                  <c:v>6</c:v>
                </c:pt>
                <c:pt idx="62" formatCode="00">
                  <c:v>7</c:v>
                </c:pt>
                <c:pt idx="63" formatCode="00">
                  <c:v>8</c:v>
                </c:pt>
                <c:pt idx="64" formatCode="00">
                  <c:v>9</c:v>
                </c:pt>
                <c:pt idx="65" formatCode="00">
                  <c:v>2010</c:v>
                </c:pt>
                <c:pt idx="66" formatCode="00">
                  <c:v>11</c:v>
                </c:pt>
                <c:pt idx="67" formatCode="00">
                  <c:v>12</c:v>
                </c:pt>
                <c:pt idx="68" formatCode="00">
                  <c:v>13</c:v>
                </c:pt>
                <c:pt idx="69" formatCode="00">
                  <c:v>14</c:v>
                </c:pt>
                <c:pt idx="70" formatCode="00">
                  <c:v>2015</c:v>
                </c:pt>
              </c:numCache>
            </c:numRef>
          </c:cat>
          <c:val>
            <c:numRef>
              <c:f>tab!$AD$3:$AD$73</c:f>
              <c:numCache>
                <c:formatCode>General</c:formatCode>
                <c:ptCount val="71"/>
                <c:pt idx="0">
                  <c:v>230</c:v>
                </c:pt>
                <c:pt idx="1">
                  <c:v>280</c:v>
                </c:pt>
                <c:pt idx="2">
                  <c:v>618</c:v>
                </c:pt>
                <c:pt idx="3">
                  <c:v>531</c:v>
                </c:pt>
                <c:pt idx="4">
                  <c:v>678</c:v>
                </c:pt>
                <c:pt idx="5">
                  <c:v>745</c:v>
                </c:pt>
                <c:pt idx="6">
                  <c:v>846</c:v>
                </c:pt>
                <c:pt idx="7">
                  <c:v>847</c:v>
                </c:pt>
                <c:pt idx="8">
                  <c:v>903</c:v>
                </c:pt>
                <c:pt idx="9">
                  <c:v>728</c:v>
                </c:pt>
                <c:pt idx="10">
                  <c:v>669</c:v>
                </c:pt>
                <c:pt idx="11">
                  <c:v>620</c:v>
                </c:pt>
                <c:pt idx="12">
                  <c:v>587</c:v>
                </c:pt>
                <c:pt idx="13">
                  <c:v>569</c:v>
                </c:pt>
                <c:pt idx="14">
                  <c:v>607</c:v>
                </c:pt>
                <c:pt idx="15">
                  <c:v>598</c:v>
                </c:pt>
                <c:pt idx="16">
                  <c:v>575</c:v>
                </c:pt>
                <c:pt idx="17">
                  <c:v>542</c:v>
                </c:pt>
                <c:pt idx="18">
                  <c:v>594</c:v>
                </c:pt>
                <c:pt idx="19">
                  <c:v>598</c:v>
                </c:pt>
                <c:pt idx="20">
                  <c:v>632</c:v>
                </c:pt>
                <c:pt idx="21">
                  <c:v>633</c:v>
                </c:pt>
                <c:pt idx="22">
                  <c:v>698</c:v>
                </c:pt>
                <c:pt idx="23">
                  <c:v>706</c:v>
                </c:pt>
                <c:pt idx="24">
                  <c:v>1043</c:v>
                </c:pt>
                <c:pt idx="25">
                  <c:v>1013</c:v>
                </c:pt>
                <c:pt idx="26">
                  <c:v>1018</c:v>
                </c:pt>
                <c:pt idx="27">
                  <c:v>1070</c:v>
                </c:pt>
                <c:pt idx="28">
                  <c:v>1097</c:v>
                </c:pt>
                <c:pt idx="29">
                  <c:v>1139</c:v>
                </c:pt>
                <c:pt idx="30">
                  <c:v>1114</c:v>
                </c:pt>
                <c:pt idx="31">
                  <c:v>1160</c:v>
                </c:pt>
                <c:pt idx="32">
                  <c:v>1150</c:v>
                </c:pt>
                <c:pt idx="33">
                  <c:v>1052</c:v>
                </c:pt>
                <c:pt idx="34">
                  <c:v>988</c:v>
                </c:pt>
                <c:pt idx="35">
                  <c:v>930</c:v>
                </c:pt>
                <c:pt idx="36">
                  <c:v>934</c:v>
                </c:pt>
                <c:pt idx="37">
                  <c:v>877</c:v>
                </c:pt>
                <c:pt idx="38">
                  <c:v>778</c:v>
                </c:pt>
                <c:pt idx="39">
                  <c:v>742</c:v>
                </c:pt>
                <c:pt idx="40">
                  <c:v>742</c:v>
                </c:pt>
                <c:pt idx="41">
                  <c:v>706</c:v>
                </c:pt>
                <c:pt idx="42">
                  <c:v>713</c:v>
                </c:pt>
                <c:pt idx="43">
                  <c:v>700</c:v>
                </c:pt>
                <c:pt idx="44">
                  <c:v>699</c:v>
                </c:pt>
                <c:pt idx="45">
                  <c:v>689</c:v>
                </c:pt>
                <c:pt idx="46">
                  <c:v>706</c:v>
                </c:pt>
                <c:pt idx="47">
                  <c:v>703</c:v>
                </c:pt>
                <c:pt idx="48">
                  <c:v>699</c:v>
                </c:pt>
                <c:pt idx="49">
                  <c:v>763</c:v>
                </c:pt>
                <c:pt idx="50">
                  <c:v>761</c:v>
                </c:pt>
                <c:pt idx="51">
                  <c:v>802</c:v>
                </c:pt>
                <c:pt idx="52">
                  <c:v>748</c:v>
                </c:pt>
                <c:pt idx="53">
                  <c:v>762</c:v>
                </c:pt>
                <c:pt idx="54">
                  <c:v>765</c:v>
                </c:pt>
                <c:pt idx="55">
                  <c:v>811</c:v>
                </c:pt>
                <c:pt idx="56">
                  <c:v>857</c:v>
                </c:pt>
                <c:pt idx="57">
                  <c:v>874</c:v>
                </c:pt>
                <c:pt idx="58">
                  <c:v>923</c:v>
                </c:pt>
                <c:pt idx="59">
                  <c:v>968</c:v>
                </c:pt>
                <c:pt idx="60">
                  <c:v>983</c:v>
                </c:pt>
                <c:pt idx="61">
                  <c:v>1006</c:v>
                </c:pt>
                <c:pt idx="62">
                  <c:v>1054</c:v>
                </c:pt>
                <c:pt idx="63">
                  <c:v>1067</c:v>
                </c:pt>
                <c:pt idx="64">
                  <c:v>1141</c:v>
                </c:pt>
                <c:pt idx="65">
                  <c:v>1086</c:v>
                </c:pt>
                <c:pt idx="66">
                  <c:v>1119</c:v>
                </c:pt>
                <c:pt idx="67">
                  <c:v>1092</c:v>
                </c:pt>
                <c:pt idx="68">
                  <c:v>1156</c:v>
                </c:pt>
                <c:pt idx="69">
                  <c:v>1146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tab!$AE$2</c:f>
              <c:strCache>
                <c:ptCount val="1"/>
                <c:pt idx="0">
                  <c:v>primaria 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tab!$A$3:$A$73</c:f>
              <c:numCache>
                <c:formatCode>General</c:formatCode>
                <c:ptCount val="71"/>
                <c:pt idx="0">
                  <c:v>1945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1950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1955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1960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1965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1970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1975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1980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1985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1990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1995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 formatCode="00">
                  <c:v>2000</c:v>
                </c:pt>
                <c:pt idx="56" formatCode="00">
                  <c:v>1</c:v>
                </c:pt>
                <c:pt idx="57" formatCode="00">
                  <c:v>2</c:v>
                </c:pt>
                <c:pt idx="58" formatCode="00">
                  <c:v>3</c:v>
                </c:pt>
                <c:pt idx="59" formatCode="00">
                  <c:v>4</c:v>
                </c:pt>
                <c:pt idx="60" formatCode="00">
                  <c:v>2005</c:v>
                </c:pt>
                <c:pt idx="61" formatCode="00">
                  <c:v>6</c:v>
                </c:pt>
                <c:pt idx="62" formatCode="00">
                  <c:v>7</c:v>
                </c:pt>
                <c:pt idx="63" formatCode="00">
                  <c:v>8</c:v>
                </c:pt>
                <c:pt idx="64" formatCode="00">
                  <c:v>9</c:v>
                </c:pt>
                <c:pt idx="65" formatCode="00">
                  <c:v>2010</c:v>
                </c:pt>
                <c:pt idx="66" formatCode="00">
                  <c:v>11</c:v>
                </c:pt>
                <c:pt idx="67" formatCode="00">
                  <c:v>12</c:v>
                </c:pt>
                <c:pt idx="68" formatCode="00">
                  <c:v>13</c:v>
                </c:pt>
                <c:pt idx="69" formatCode="00">
                  <c:v>14</c:v>
                </c:pt>
                <c:pt idx="70" formatCode="00">
                  <c:v>2015</c:v>
                </c:pt>
              </c:numCache>
            </c:numRef>
          </c:cat>
          <c:val>
            <c:numRef>
              <c:f>tab!$AE$3:$AE$73</c:f>
              <c:numCache>
                <c:formatCode>General</c:formatCode>
                <c:ptCount val="71"/>
                <c:pt idx="0">
                  <c:v>5160</c:v>
                </c:pt>
                <c:pt idx="1">
                  <c:v>5259</c:v>
                </c:pt>
                <c:pt idx="2">
                  <c:v>5746</c:v>
                </c:pt>
                <c:pt idx="3">
                  <c:v>5174</c:v>
                </c:pt>
                <c:pt idx="4">
                  <c:v>4684</c:v>
                </c:pt>
                <c:pt idx="5">
                  <c:v>3969</c:v>
                </c:pt>
                <c:pt idx="6">
                  <c:v>3186</c:v>
                </c:pt>
                <c:pt idx="7">
                  <c:v>2950</c:v>
                </c:pt>
                <c:pt idx="8">
                  <c:v>2842</c:v>
                </c:pt>
                <c:pt idx="9">
                  <c:v>2758</c:v>
                </c:pt>
                <c:pt idx="10">
                  <c:v>2652</c:v>
                </c:pt>
                <c:pt idx="11">
                  <c:v>2540</c:v>
                </c:pt>
                <c:pt idx="12">
                  <c:v>2294</c:v>
                </c:pt>
                <c:pt idx="13">
                  <c:v>2029</c:v>
                </c:pt>
                <c:pt idx="14">
                  <c:v>1799</c:v>
                </c:pt>
                <c:pt idx="15">
                  <c:v>1580</c:v>
                </c:pt>
                <c:pt idx="16">
                  <c:v>1505</c:v>
                </c:pt>
                <c:pt idx="17">
                  <c:v>1470</c:v>
                </c:pt>
                <c:pt idx="18">
                  <c:v>1451</c:v>
                </c:pt>
                <c:pt idx="19">
                  <c:v>1432</c:v>
                </c:pt>
                <c:pt idx="20">
                  <c:v>1440</c:v>
                </c:pt>
                <c:pt idx="21">
                  <c:v>1495</c:v>
                </c:pt>
                <c:pt idx="22">
                  <c:v>1505</c:v>
                </c:pt>
                <c:pt idx="23">
                  <c:v>1527</c:v>
                </c:pt>
                <c:pt idx="24">
                  <c:v>1562</c:v>
                </c:pt>
                <c:pt idx="25">
                  <c:v>1658</c:v>
                </c:pt>
                <c:pt idx="26">
                  <c:v>1723</c:v>
                </c:pt>
                <c:pt idx="27">
                  <c:v>1754</c:v>
                </c:pt>
                <c:pt idx="28">
                  <c:v>1816</c:v>
                </c:pt>
                <c:pt idx="29">
                  <c:v>1871</c:v>
                </c:pt>
                <c:pt idx="30">
                  <c:v>1884</c:v>
                </c:pt>
                <c:pt idx="31">
                  <c:v>1898</c:v>
                </c:pt>
                <c:pt idx="32">
                  <c:v>1906</c:v>
                </c:pt>
                <c:pt idx="33">
                  <c:v>1958</c:v>
                </c:pt>
                <c:pt idx="34">
                  <c:v>1968</c:v>
                </c:pt>
                <c:pt idx="35">
                  <c:v>1974</c:v>
                </c:pt>
                <c:pt idx="36">
                  <c:v>1870</c:v>
                </c:pt>
                <c:pt idx="37">
                  <c:v>1819</c:v>
                </c:pt>
                <c:pt idx="38">
                  <c:v>1686</c:v>
                </c:pt>
                <c:pt idx="39">
                  <c:v>1568</c:v>
                </c:pt>
                <c:pt idx="40">
                  <c:v>1391</c:v>
                </c:pt>
                <c:pt idx="41">
                  <c:v>1306</c:v>
                </c:pt>
                <c:pt idx="42">
                  <c:v>1182</c:v>
                </c:pt>
                <c:pt idx="43">
                  <c:v>1149</c:v>
                </c:pt>
                <c:pt idx="44">
                  <c:v>1093</c:v>
                </c:pt>
                <c:pt idx="45">
                  <c:v>1065</c:v>
                </c:pt>
                <c:pt idx="46">
                  <c:v>1051</c:v>
                </c:pt>
                <c:pt idx="47">
                  <c:v>1073</c:v>
                </c:pt>
                <c:pt idx="48">
                  <c:v>1034</c:v>
                </c:pt>
                <c:pt idx="49">
                  <c:v>1012</c:v>
                </c:pt>
                <c:pt idx="50">
                  <c:v>1033</c:v>
                </c:pt>
                <c:pt idx="51">
                  <c:v>1052</c:v>
                </c:pt>
                <c:pt idx="52">
                  <c:v>1036</c:v>
                </c:pt>
                <c:pt idx="53">
                  <c:v>1067</c:v>
                </c:pt>
                <c:pt idx="54">
                  <c:v>1111</c:v>
                </c:pt>
                <c:pt idx="55">
                  <c:v>1106</c:v>
                </c:pt>
                <c:pt idx="56">
                  <c:v>1120</c:v>
                </c:pt>
                <c:pt idx="57">
                  <c:v>1154</c:v>
                </c:pt>
                <c:pt idx="58">
                  <c:v>1201</c:v>
                </c:pt>
                <c:pt idx="59">
                  <c:v>1228</c:v>
                </c:pt>
                <c:pt idx="60">
                  <c:v>1291</c:v>
                </c:pt>
                <c:pt idx="61">
                  <c:v>1334</c:v>
                </c:pt>
                <c:pt idx="62">
                  <c:v>1391</c:v>
                </c:pt>
                <c:pt idx="63">
                  <c:v>1415</c:v>
                </c:pt>
                <c:pt idx="64">
                  <c:v>1484</c:v>
                </c:pt>
                <c:pt idx="65">
                  <c:v>1539</c:v>
                </c:pt>
                <c:pt idx="66">
                  <c:v>1558</c:v>
                </c:pt>
                <c:pt idx="67">
                  <c:v>1604</c:v>
                </c:pt>
                <c:pt idx="68">
                  <c:v>1599</c:v>
                </c:pt>
                <c:pt idx="69">
                  <c:v>1637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tab!$AF$2</c:f>
              <c:strCache>
                <c:ptCount val="1"/>
                <c:pt idx="0">
                  <c:v>secondaria I grado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tab!$A$3:$A$73</c:f>
              <c:numCache>
                <c:formatCode>General</c:formatCode>
                <c:ptCount val="71"/>
                <c:pt idx="0">
                  <c:v>1945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1950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1955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1960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1965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1970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1975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1980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1985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1990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1995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 formatCode="00">
                  <c:v>2000</c:v>
                </c:pt>
                <c:pt idx="56" formatCode="00">
                  <c:v>1</c:v>
                </c:pt>
                <c:pt idx="57" formatCode="00">
                  <c:v>2</c:v>
                </c:pt>
                <c:pt idx="58" formatCode="00">
                  <c:v>3</c:v>
                </c:pt>
                <c:pt idx="59" formatCode="00">
                  <c:v>4</c:v>
                </c:pt>
                <c:pt idx="60" formatCode="00">
                  <c:v>2005</c:v>
                </c:pt>
                <c:pt idx="61" formatCode="00">
                  <c:v>6</c:v>
                </c:pt>
                <c:pt idx="62" formatCode="00">
                  <c:v>7</c:v>
                </c:pt>
                <c:pt idx="63" formatCode="00">
                  <c:v>8</c:v>
                </c:pt>
                <c:pt idx="64" formatCode="00">
                  <c:v>9</c:v>
                </c:pt>
                <c:pt idx="65" formatCode="00">
                  <c:v>2010</c:v>
                </c:pt>
                <c:pt idx="66" formatCode="00">
                  <c:v>11</c:v>
                </c:pt>
                <c:pt idx="67" formatCode="00">
                  <c:v>12</c:v>
                </c:pt>
                <c:pt idx="68" formatCode="00">
                  <c:v>13</c:v>
                </c:pt>
                <c:pt idx="69" formatCode="00">
                  <c:v>14</c:v>
                </c:pt>
                <c:pt idx="70" formatCode="00">
                  <c:v>2015</c:v>
                </c:pt>
              </c:numCache>
            </c:numRef>
          </c:cat>
          <c:val>
            <c:numRef>
              <c:f>tab!$AF$3:$AF$73</c:f>
              <c:numCache>
                <c:formatCode>General</c:formatCode>
                <c:ptCount val="71"/>
                <c:pt idx="0">
                  <c:v>1115</c:v>
                </c:pt>
                <c:pt idx="1">
                  <c:v>1488</c:v>
                </c:pt>
                <c:pt idx="2">
                  <c:v>1346</c:v>
                </c:pt>
                <c:pt idx="3">
                  <c:v>1388</c:v>
                </c:pt>
                <c:pt idx="4">
                  <c:v>1405</c:v>
                </c:pt>
                <c:pt idx="5">
                  <c:v>1658</c:v>
                </c:pt>
                <c:pt idx="6">
                  <c:v>1826</c:v>
                </c:pt>
                <c:pt idx="7">
                  <c:v>1838</c:v>
                </c:pt>
                <c:pt idx="8">
                  <c:v>1656</c:v>
                </c:pt>
                <c:pt idx="9">
                  <c:v>1416</c:v>
                </c:pt>
                <c:pt idx="10">
                  <c:v>1225</c:v>
                </c:pt>
                <c:pt idx="11">
                  <c:v>1077</c:v>
                </c:pt>
                <c:pt idx="12">
                  <c:v>1067</c:v>
                </c:pt>
                <c:pt idx="13">
                  <c:v>1167</c:v>
                </c:pt>
                <c:pt idx="14">
                  <c:v>1332</c:v>
                </c:pt>
                <c:pt idx="15">
                  <c:v>1297</c:v>
                </c:pt>
                <c:pt idx="16">
                  <c:v>1193</c:v>
                </c:pt>
                <c:pt idx="17">
                  <c:v>1059</c:v>
                </c:pt>
                <c:pt idx="18">
                  <c:v>968</c:v>
                </c:pt>
                <c:pt idx="19">
                  <c:v>874</c:v>
                </c:pt>
                <c:pt idx="20">
                  <c:v>857</c:v>
                </c:pt>
                <c:pt idx="21">
                  <c:v>813</c:v>
                </c:pt>
                <c:pt idx="22">
                  <c:v>863</c:v>
                </c:pt>
                <c:pt idx="23">
                  <c:v>888</c:v>
                </c:pt>
                <c:pt idx="24">
                  <c:v>854</c:v>
                </c:pt>
                <c:pt idx="25">
                  <c:v>873</c:v>
                </c:pt>
                <c:pt idx="26">
                  <c:v>907</c:v>
                </c:pt>
                <c:pt idx="27">
                  <c:v>959</c:v>
                </c:pt>
                <c:pt idx="28">
                  <c:v>991</c:v>
                </c:pt>
                <c:pt idx="29">
                  <c:v>1013</c:v>
                </c:pt>
                <c:pt idx="30">
                  <c:v>1059</c:v>
                </c:pt>
                <c:pt idx="31">
                  <c:v>1114</c:v>
                </c:pt>
                <c:pt idx="32">
                  <c:v>1174</c:v>
                </c:pt>
                <c:pt idx="33">
                  <c:v>1173</c:v>
                </c:pt>
                <c:pt idx="34">
                  <c:v>1166</c:v>
                </c:pt>
                <c:pt idx="35">
                  <c:v>1194</c:v>
                </c:pt>
                <c:pt idx="36">
                  <c:v>1261</c:v>
                </c:pt>
                <c:pt idx="37">
                  <c:v>1245</c:v>
                </c:pt>
                <c:pt idx="38">
                  <c:v>1239</c:v>
                </c:pt>
                <c:pt idx="39">
                  <c:v>1218</c:v>
                </c:pt>
                <c:pt idx="40">
                  <c:v>1243</c:v>
                </c:pt>
                <c:pt idx="41">
                  <c:v>1134</c:v>
                </c:pt>
                <c:pt idx="42">
                  <c:v>1077</c:v>
                </c:pt>
                <c:pt idx="43">
                  <c:v>950</c:v>
                </c:pt>
                <c:pt idx="44">
                  <c:v>881</c:v>
                </c:pt>
                <c:pt idx="45">
                  <c:v>782</c:v>
                </c:pt>
                <c:pt idx="46">
                  <c:v>717</c:v>
                </c:pt>
                <c:pt idx="47">
                  <c:v>651</c:v>
                </c:pt>
                <c:pt idx="48">
                  <c:v>657</c:v>
                </c:pt>
                <c:pt idx="49">
                  <c:v>633</c:v>
                </c:pt>
                <c:pt idx="50">
                  <c:v>611</c:v>
                </c:pt>
                <c:pt idx="51">
                  <c:v>579</c:v>
                </c:pt>
                <c:pt idx="52">
                  <c:v>580</c:v>
                </c:pt>
                <c:pt idx="53">
                  <c:v>595</c:v>
                </c:pt>
                <c:pt idx="54">
                  <c:v>582</c:v>
                </c:pt>
                <c:pt idx="55">
                  <c:v>547</c:v>
                </c:pt>
                <c:pt idx="56">
                  <c:v>553</c:v>
                </c:pt>
                <c:pt idx="57">
                  <c:v>581</c:v>
                </c:pt>
                <c:pt idx="58">
                  <c:v>580</c:v>
                </c:pt>
                <c:pt idx="59">
                  <c:v>589</c:v>
                </c:pt>
                <c:pt idx="60">
                  <c:v>575</c:v>
                </c:pt>
                <c:pt idx="61">
                  <c:v>576</c:v>
                </c:pt>
                <c:pt idx="62">
                  <c:v>562</c:v>
                </c:pt>
                <c:pt idx="63">
                  <c:v>650</c:v>
                </c:pt>
                <c:pt idx="64">
                  <c:v>696</c:v>
                </c:pt>
                <c:pt idx="65">
                  <c:v>716</c:v>
                </c:pt>
                <c:pt idx="66">
                  <c:v>722</c:v>
                </c:pt>
                <c:pt idx="67">
                  <c:v>779</c:v>
                </c:pt>
                <c:pt idx="68">
                  <c:v>799</c:v>
                </c:pt>
                <c:pt idx="69">
                  <c:v>833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tab!$AG$2</c:f>
              <c:strCache>
                <c:ptCount val="1"/>
                <c:pt idx="0">
                  <c:v>secondaria II grado</c:v>
                </c:pt>
              </c:strCache>
            </c:strRef>
          </c:tx>
          <c:spPr>
            <a:ln w="508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tab!$A$3:$A$73</c:f>
              <c:numCache>
                <c:formatCode>General</c:formatCode>
                <c:ptCount val="71"/>
                <c:pt idx="0">
                  <c:v>1945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1950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1955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1960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1965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1970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1975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1980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1985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1990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1995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 formatCode="00">
                  <c:v>2000</c:v>
                </c:pt>
                <c:pt idx="56" formatCode="00">
                  <c:v>1</c:v>
                </c:pt>
                <c:pt idx="57" formatCode="00">
                  <c:v>2</c:v>
                </c:pt>
                <c:pt idx="58" formatCode="00">
                  <c:v>3</c:v>
                </c:pt>
                <c:pt idx="59" formatCode="00">
                  <c:v>4</c:v>
                </c:pt>
                <c:pt idx="60" formatCode="00">
                  <c:v>2005</c:v>
                </c:pt>
                <c:pt idx="61" formatCode="00">
                  <c:v>6</c:v>
                </c:pt>
                <c:pt idx="62" formatCode="00">
                  <c:v>7</c:v>
                </c:pt>
                <c:pt idx="63" formatCode="00">
                  <c:v>8</c:v>
                </c:pt>
                <c:pt idx="64" formatCode="00">
                  <c:v>9</c:v>
                </c:pt>
                <c:pt idx="65" formatCode="00">
                  <c:v>2010</c:v>
                </c:pt>
                <c:pt idx="66" formatCode="00">
                  <c:v>11</c:v>
                </c:pt>
                <c:pt idx="67" formatCode="00">
                  <c:v>12</c:v>
                </c:pt>
                <c:pt idx="68" formatCode="00">
                  <c:v>13</c:v>
                </c:pt>
                <c:pt idx="69" formatCode="00">
                  <c:v>14</c:v>
                </c:pt>
                <c:pt idx="70" formatCode="00">
                  <c:v>2015</c:v>
                </c:pt>
              </c:numCache>
            </c:numRef>
          </c:cat>
          <c:val>
            <c:numRef>
              <c:f>tab!$AG$3:$AG$73</c:f>
              <c:numCache>
                <c:formatCode>General</c:formatCode>
                <c:ptCount val="71"/>
                <c:pt idx="0">
                  <c:v>430</c:v>
                </c:pt>
                <c:pt idx="1">
                  <c:v>464</c:v>
                </c:pt>
                <c:pt idx="2">
                  <c:v>330</c:v>
                </c:pt>
                <c:pt idx="3">
                  <c:v>439</c:v>
                </c:pt>
                <c:pt idx="4">
                  <c:v>522</c:v>
                </c:pt>
                <c:pt idx="5">
                  <c:v>529</c:v>
                </c:pt>
                <c:pt idx="6">
                  <c:v>546</c:v>
                </c:pt>
                <c:pt idx="7">
                  <c:v>585</c:v>
                </c:pt>
                <c:pt idx="8">
                  <c:v>623</c:v>
                </c:pt>
                <c:pt idx="9">
                  <c:v>619</c:v>
                </c:pt>
                <c:pt idx="10">
                  <c:v>592</c:v>
                </c:pt>
                <c:pt idx="11">
                  <c:v>539</c:v>
                </c:pt>
                <c:pt idx="12">
                  <c:v>515</c:v>
                </c:pt>
                <c:pt idx="13">
                  <c:v>477</c:v>
                </c:pt>
                <c:pt idx="14">
                  <c:v>418</c:v>
                </c:pt>
                <c:pt idx="15">
                  <c:v>396</c:v>
                </c:pt>
                <c:pt idx="16">
                  <c:v>416</c:v>
                </c:pt>
                <c:pt idx="17">
                  <c:v>419</c:v>
                </c:pt>
                <c:pt idx="18">
                  <c:v>411</c:v>
                </c:pt>
                <c:pt idx="19">
                  <c:v>432</c:v>
                </c:pt>
                <c:pt idx="20">
                  <c:v>419</c:v>
                </c:pt>
                <c:pt idx="21">
                  <c:v>423</c:v>
                </c:pt>
                <c:pt idx="22">
                  <c:v>429</c:v>
                </c:pt>
                <c:pt idx="23">
                  <c:v>434</c:v>
                </c:pt>
                <c:pt idx="24">
                  <c:v>518</c:v>
                </c:pt>
                <c:pt idx="25">
                  <c:v>537</c:v>
                </c:pt>
                <c:pt idx="26">
                  <c:v>578</c:v>
                </c:pt>
                <c:pt idx="27">
                  <c:v>612</c:v>
                </c:pt>
                <c:pt idx="28">
                  <c:v>691</c:v>
                </c:pt>
                <c:pt idx="29">
                  <c:v>767</c:v>
                </c:pt>
                <c:pt idx="30">
                  <c:v>829</c:v>
                </c:pt>
                <c:pt idx="31">
                  <c:v>903</c:v>
                </c:pt>
                <c:pt idx="32">
                  <c:v>939</c:v>
                </c:pt>
                <c:pt idx="33">
                  <c:v>931</c:v>
                </c:pt>
                <c:pt idx="34">
                  <c:v>981</c:v>
                </c:pt>
                <c:pt idx="35">
                  <c:v>988</c:v>
                </c:pt>
                <c:pt idx="36">
                  <c:v>1000</c:v>
                </c:pt>
                <c:pt idx="37">
                  <c:v>1059</c:v>
                </c:pt>
                <c:pt idx="38">
                  <c:v>1090</c:v>
                </c:pt>
                <c:pt idx="39">
                  <c:v>1147</c:v>
                </c:pt>
                <c:pt idx="40">
                  <c:v>1212</c:v>
                </c:pt>
                <c:pt idx="41">
                  <c:v>1221</c:v>
                </c:pt>
                <c:pt idx="42">
                  <c:v>1253</c:v>
                </c:pt>
                <c:pt idx="43">
                  <c:v>1307</c:v>
                </c:pt>
                <c:pt idx="44">
                  <c:v>1266</c:v>
                </c:pt>
                <c:pt idx="45">
                  <c:v>1274</c:v>
                </c:pt>
                <c:pt idx="46">
                  <c:v>1316</c:v>
                </c:pt>
                <c:pt idx="47">
                  <c:v>1291</c:v>
                </c:pt>
                <c:pt idx="48">
                  <c:v>1212</c:v>
                </c:pt>
                <c:pt idx="49">
                  <c:v>1134</c:v>
                </c:pt>
                <c:pt idx="50">
                  <c:v>1055</c:v>
                </c:pt>
                <c:pt idx="51">
                  <c:v>982</c:v>
                </c:pt>
                <c:pt idx="52">
                  <c:v>865</c:v>
                </c:pt>
                <c:pt idx="53">
                  <c:v>829</c:v>
                </c:pt>
                <c:pt idx="54">
                  <c:v>796</c:v>
                </c:pt>
                <c:pt idx="55">
                  <c:v>797</c:v>
                </c:pt>
                <c:pt idx="56">
                  <c:v>771</c:v>
                </c:pt>
                <c:pt idx="57">
                  <c:v>787</c:v>
                </c:pt>
                <c:pt idx="58">
                  <c:v>755</c:v>
                </c:pt>
                <c:pt idx="59">
                  <c:v>751</c:v>
                </c:pt>
                <c:pt idx="60">
                  <c:v>768</c:v>
                </c:pt>
                <c:pt idx="61">
                  <c:v>773</c:v>
                </c:pt>
                <c:pt idx="62">
                  <c:v>821</c:v>
                </c:pt>
                <c:pt idx="63">
                  <c:v>825</c:v>
                </c:pt>
                <c:pt idx="64">
                  <c:v>823</c:v>
                </c:pt>
                <c:pt idx="65">
                  <c:v>796</c:v>
                </c:pt>
                <c:pt idx="66">
                  <c:v>790</c:v>
                </c:pt>
                <c:pt idx="67">
                  <c:v>763</c:v>
                </c:pt>
                <c:pt idx="68">
                  <c:v>741</c:v>
                </c:pt>
                <c:pt idx="69">
                  <c:v>774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863088"/>
        <c:axId val="382858384"/>
      </c:lineChart>
      <c:catAx>
        <c:axId val="38286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it-IT"/>
          </a:p>
        </c:txPr>
        <c:crossAx val="382858384"/>
        <c:crosses val="autoZero"/>
        <c:auto val="1"/>
        <c:lblAlgn val="ctr"/>
        <c:lblOffset val="100"/>
        <c:tickLblSkip val="5"/>
        <c:noMultiLvlLbl val="1"/>
      </c:catAx>
      <c:valAx>
        <c:axId val="382858384"/>
        <c:scaling>
          <c:orientation val="minMax"/>
          <c:max val="6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it-IT"/>
          </a:p>
        </c:txPr>
        <c:crossAx val="382863088"/>
        <c:crosses val="autoZero"/>
        <c:crossBetween val="midCat"/>
        <c:majorUnit val="500"/>
      </c:valAx>
      <c:spPr>
        <a:gradFill rotWithShape="0">
          <a:gsLst>
            <a:gs pos="0">
              <a:srgbClr val="C0C0C0"/>
            </a:gs>
            <a:gs pos="100000">
              <a:srgbClr val="FFFFFF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067465272954186"/>
          <c:y val="0.14073004246010626"/>
          <c:w val="0.18454945907410963"/>
          <c:h val="0.49395866352503598"/>
        </c:manualLayout>
      </c:layout>
      <c:overlay val="0"/>
      <c:txPr>
        <a:bodyPr/>
        <a:lstStyle/>
        <a:p>
          <a:pPr>
            <a:defRPr sz="1100" b="1">
              <a:latin typeface="Comic Sans MS" panose="030F0702030302020204" pitchFamily="66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96866737910847E-2"/>
          <c:y val="0.19965235029283118"/>
          <c:w val="0.63647769493749784"/>
          <c:h val="0.61495436172993134"/>
        </c:manualLayout>
      </c:layout>
      <c:lineChart>
        <c:grouping val="standard"/>
        <c:varyColors val="0"/>
        <c:ser>
          <c:idx val="0"/>
          <c:order val="0"/>
          <c:tx>
            <c:strRef>
              <c:f>'C:\Users\norina.SLORI1\Desktop\MAPA\SOLA - statistika\[PRIMERJAVA VPISI ROJSTVA od leta 1966.xls]graf'!$P$12</c:f>
              <c:strCache>
                <c:ptCount val="1"/>
                <c:pt idx="0">
                  <c:v>Provincia di Trieste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'C:\Users\norina.SLORI1\Desktop\MAPA\SOLA - statistika\[PRIMERJAVA VPISI ROJSTVA od leta 1966.xls]graf'!$Q$11:$X$11</c:f>
              <c:strCache>
                <c:ptCount val="8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1996-2000</c:v>
                </c:pt>
                <c:pt idx="5">
                  <c:v>2001-2005</c:v>
                </c:pt>
                <c:pt idx="6">
                  <c:v>2006-2010</c:v>
                </c:pt>
                <c:pt idx="7">
                  <c:v>2011-2014</c:v>
                </c:pt>
              </c:strCache>
            </c:strRef>
          </c:cat>
          <c:val>
            <c:numRef>
              <c:f>'C:\Users\norina.SLORI1\Desktop\MAPA\SOLA - statistika\[PRIMERJAVA VPISI ROJSTVA od leta 1966.xls]graf'!$Q$12:$X$12</c:f>
              <c:numCache>
                <c:formatCode>General</c:formatCode>
                <c:ptCount val="8"/>
                <c:pt idx="0">
                  <c:v>8.7907918036933967</c:v>
                </c:pt>
                <c:pt idx="1">
                  <c:v>8.956038955128788</c:v>
                </c:pt>
                <c:pt idx="2">
                  <c:v>9.3254467656682607</c:v>
                </c:pt>
                <c:pt idx="3">
                  <c:v>9.0363802321032729</c:v>
                </c:pt>
                <c:pt idx="4">
                  <c:v>7.8794769755542919</c:v>
                </c:pt>
                <c:pt idx="5">
                  <c:v>8.256769825918763</c:v>
                </c:pt>
                <c:pt idx="6">
                  <c:v>10.001162925921619</c:v>
                </c:pt>
                <c:pt idx="7">
                  <c:v>10.5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'C:\Users\norina.SLORI1\Desktop\MAPA\SOLA - statistika\[PRIMERJAVA VPISI ROJSTVA od leta 1966.xls]graf'!$P$13</c:f>
              <c:strCache>
                <c:ptCount val="1"/>
                <c:pt idx="0">
                  <c:v>Provincia di Gorizia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'C:\Users\norina.SLORI1\Desktop\MAPA\SOLA - statistika\[PRIMERJAVA VPISI ROJSTVA od leta 1966.xls]graf'!$Q$11:$X$11</c:f>
              <c:strCache>
                <c:ptCount val="8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1996-2000</c:v>
                </c:pt>
                <c:pt idx="5">
                  <c:v>2001-2005</c:v>
                </c:pt>
                <c:pt idx="6">
                  <c:v>2006-2010</c:v>
                </c:pt>
                <c:pt idx="7">
                  <c:v>2011-2014</c:v>
                </c:pt>
              </c:strCache>
            </c:strRef>
          </c:cat>
          <c:val>
            <c:numRef>
              <c:f>'C:\Users\norina.SLORI1\Desktop\MAPA\SOLA - statistika\[PRIMERJAVA VPISI ROJSTVA od leta 1966.xls]graf'!$Q$13:$X$13</c:f>
              <c:numCache>
                <c:formatCode>General</c:formatCode>
                <c:ptCount val="8"/>
                <c:pt idx="0">
                  <c:v>5.8505758842115991</c:v>
                </c:pt>
                <c:pt idx="1">
                  <c:v>6.0972060535506403</c:v>
                </c:pt>
                <c:pt idx="2">
                  <c:v>5.9685863874345548</c:v>
                </c:pt>
                <c:pt idx="3">
                  <c:v>6.7196531791907512</c:v>
                </c:pt>
                <c:pt idx="4">
                  <c:v>7.379023428946792</c:v>
                </c:pt>
                <c:pt idx="5">
                  <c:v>9.5087163232963547</c:v>
                </c:pt>
                <c:pt idx="6">
                  <c:v>10.607695073714492</c:v>
                </c:pt>
                <c:pt idx="7">
                  <c:v>10.5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'C:\Users\norina.SLORI1\Desktop\MAPA\SOLA - statistika\[PRIMERJAVA VPISI ROJSTVA od leta 1966.xls]graf'!$P$14</c:f>
              <c:strCache>
                <c:ptCount val="1"/>
                <c:pt idx="0">
                  <c:v>Entrambe le Province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7"/>
              <c:layout/>
              <c:spPr/>
              <c:txPr>
                <a:bodyPr/>
                <a:lstStyle/>
                <a:p>
                  <a:pPr>
                    <a:defRPr sz="10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'C:\Users\norina.SLORI1\Desktop\MAPA\SOLA - statistika\[PRIMERJAVA VPISI ROJSTVA od leta 1966.xls]graf'!$Q$11:$X$11</c:f>
              <c:strCache>
                <c:ptCount val="8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1996-2000</c:v>
                </c:pt>
                <c:pt idx="5">
                  <c:v>2001-2005</c:v>
                </c:pt>
                <c:pt idx="6">
                  <c:v>2006-2010</c:v>
                </c:pt>
                <c:pt idx="7">
                  <c:v>2011-2014</c:v>
                </c:pt>
              </c:strCache>
            </c:strRef>
          </c:cat>
          <c:val>
            <c:numRef>
              <c:f>'C:\Users\norina.SLORI1\Desktop\MAPA\SOLA - statistika\[PRIMERJAVA VPISI ROJSTVA od leta 1966.xls]graf'!$Q$14:$X$14</c:f>
              <c:numCache>
                <c:formatCode>General</c:formatCode>
                <c:ptCount val="8"/>
                <c:pt idx="0">
                  <c:v>7.664988486906295</c:v>
                </c:pt>
                <c:pt idx="1">
                  <c:v>7.8559829777703118</c:v>
                </c:pt>
                <c:pt idx="2">
                  <c:v>8.0654036632340222</c:v>
                </c:pt>
                <c:pt idx="3">
                  <c:v>8.2226545977497665</c:v>
                </c:pt>
                <c:pt idx="4">
                  <c:v>7.7084268822032627</c:v>
                </c:pt>
                <c:pt idx="5">
                  <c:v>8.7312312312312308</c:v>
                </c:pt>
                <c:pt idx="6">
                  <c:v>10.239389873596497</c:v>
                </c:pt>
                <c:pt idx="7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091736"/>
        <c:axId val="248089776"/>
      </c:lineChart>
      <c:catAx>
        <c:axId val="24809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4808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08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48091736"/>
        <c:crosses val="autoZero"/>
        <c:crossBetween val="midCat"/>
      </c:valAx>
      <c:spPr>
        <a:solidFill>
          <a:schemeClr val="accent4">
            <a:lumMod val="20000"/>
            <a:lumOff val="8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296050907319281"/>
          <c:y val="0.25857264728266138"/>
          <c:w val="0.18836897099386185"/>
          <c:h val="0.1270078619789569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84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34122326261702"/>
          <c:y val="0.13409399856337662"/>
          <c:w val="0.70556552962298025"/>
          <c:h val="0.6655019716587412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'C:\Users\ziva\Desktop\[narodnost in narodnostni izvor 2010-2014.xls]primerjava 1995-97 in 2011'!$A$8</c:f>
              <c:strCache>
                <c:ptCount val="1"/>
                <c:pt idx="0">
                  <c:v>slovena</c:v>
                </c:pt>
              </c:strCache>
            </c:strRef>
          </c:tx>
          <c:spPr>
            <a:solidFill>
              <a:srgbClr val="008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'[1]primerjava 1995-97 in 2011'!$B$2:$E$2</c:f>
              <c:strCache>
                <c:ptCount val="4"/>
                <c:pt idx="0">
                  <c:v>1995-97 (N=2.763)</c:v>
                </c:pt>
                <c:pt idx="1">
                  <c:v>2003 (N=2.364)</c:v>
                </c:pt>
                <c:pt idx="2">
                  <c:v>2010 (N=878)</c:v>
                </c:pt>
                <c:pt idx="3">
                  <c:v>2014 (N=1.062)</c:v>
                </c:pt>
              </c:strCache>
            </c:strRef>
          </c:cat>
          <c:val>
            <c:numRef>
              <c:f>'[1]primerjava 1995-97 in 2011'!$B$8:$E$8</c:f>
              <c:numCache>
                <c:formatCode>General</c:formatCode>
                <c:ptCount val="4"/>
                <c:pt idx="0">
                  <c:v>60.586319218241044</c:v>
                </c:pt>
                <c:pt idx="1">
                  <c:v>42.258883248730967</c:v>
                </c:pt>
                <c:pt idx="2">
                  <c:v>28.929384965831435</c:v>
                </c:pt>
                <c:pt idx="3">
                  <c:v>25.141242937853107</c:v>
                </c:pt>
              </c:numCache>
            </c:numRef>
          </c:val>
        </c:ser>
        <c:ser>
          <c:idx val="1"/>
          <c:order val="1"/>
          <c:tx>
            <c:strRef>
              <c:f>'C:\Users\ziva\Desktop\[narodnost in narodnostni izvor 2010-2014.xls]primerjava 1995-97 in 2011'!$A$9</c:f>
              <c:strCache>
                <c:ptCount val="1"/>
                <c:pt idx="0">
                  <c:v>slovena e italiana e/o altra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8000"/>
              </a:bgClr>
            </a:patt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rgbClr val="FFFF00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rgbClr val="FFFF00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rgbClr val="FFFF00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rgbClr val="FFFF00"/>
                </a:bgClr>
              </a:pattFill>
              <a:ln>
                <a:solidFill>
                  <a:srgbClr val="000000"/>
                </a:solidFill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'[1]primerjava 1995-97 in 2011'!$B$2:$E$2</c:f>
              <c:strCache>
                <c:ptCount val="4"/>
                <c:pt idx="0">
                  <c:v>1995-97 (N=2.763)</c:v>
                </c:pt>
                <c:pt idx="1">
                  <c:v>2003 (N=2.364)</c:v>
                </c:pt>
                <c:pt idx="2">
                  <c:v>2010 (N=878)</c:v>
                </c:pt>
                <c:pt idx="3">
                  <c:v>2014 (N=1.062)</c:v>
                </c:pt>
              </c:strCache>
            </c:strRef>
          </c:cat>
          <c:val>
            <c:numRef>
              <c:f>'[1]primerjava 1995-97 in 2011'!$B$9:$E$9</c:f>
              <c:numCache>
                <c:formatCode>General</c:formatCode>
                <c:ptCount val="4"/>
                <c:pt idx="0">
                  <c:v>31.125588128845457</c:v>
                </c:pt>
                <c:pt idx="1">
                  <c:v>41.793570219966156</c:v>
                </c:pt>
                <c:pt idx="2">
                  <c:v>43.621867881548972</c:v>
                </c:pt>
                <c:pt idx="3">
                  <c:v>39.548022598870055</c:v>
                </c:pt>
              </c:numCache>
            </c:numRef>
          </c:val>
        </c:ser>
        <c:ser>
          <c:idx val="2"/>
          <c:order val="2"/>
          <c:tx>
            <c:strRef>
              <c:f>'C:\Users\ziva\Desktop\[narodnost in narodnostni izvor 2010-2014.xls]primerjava 1995-97 in 2011'!$A$10</c:f>
              <c:strCache>
                <c:ptCount val="1"/>
                <c:pt idx="0">
                  <c:v>italiana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'[1]primerjava 1995-97 in 2011'!$B$2:$E$2</c:f>
              <c:strCache>
                <c:ptCount val="4"/>
                <c:pt idx="0">
                  <c:v>1995-97 (N=2.763)</c:v>
                </c:pt>
                <c:pt idx="1">
                  <c:v>2003 (N=2.364)</c:v>
                </c:pt>
                <c:pt idx="2">
                  <c:v>2010 (N=878)</c:v>
                </c:pt>
                <c:pt idx="3">
                  <c:v>2014 (N=1.062)</c:v>
                </c:pt>
              </c:strCache>
            </c:strRef>
          </c:cat>
          <c:val>
            <c:numRef>
              <c:f>'[1]primerjava 1995-97 in 2011'!$B$10:$E$10</c:f>
              <c:numCache>
                <c:formatCode>General</c:formatCode>
                <c:ptCount val="4"/>
                <c:pt idx="0">
                  <c:v>6.8041983351429609</c:v>
                </c:pt>
                <c:pt idx="1">
                  <c:v>13.874788494077833</c:v>
                </c:pt>
                <c:pt idx="2">
                  <c:v>24.259681093394079</c:v>
                </c:pt>
                <c:pt idx="3">
                  <c:v>28.531073446327685</c:v>
                </c:pt>
              </c:numCache>
            </c:numRef>
          </c:val>
        </c:ser>
        <c:ser>
          <c:idx val="3"/>
          <c:order val="3"/>
          <c:tx>
            <c:strRef>
              <c:f>'C:\Users\ziva\Desktop\[narodnost in narodnostni izvor 2010-2014.xls]primerjava 1995-97 in 2011'!$A$11</c:f>
              <c:strCache>
                <c:ptCount val="1"/>
                <c:pt idx="0">
                  <c:v>altra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'[1]primerjava 1995-97 in 2011'!$B$2:$E$2</c:f>
              <c:strCache>
                <c:ptCount val="4"/>
                <c:pt idx="0">
                  <c:v>1995-97 (N=2.763)</c:v>
                </c:pt>
                <c:pt idx="1">
                  <c:v>2003 (N=2.364)</c:v>
                </c:pt>
                <c:pt idx="2">
                  <c:v>2010 (N=878)</c:v>
                </c:pt>
                <c:pt idx="3">
                  <c:v>2014 (N=1.062)</c:v>
                </c:pt>
              </c:strCache>
            </c:strRef>
          </c:cat>
          <c:val>
            <c:numRef>
              <c:f>'[1]primerjava 1995-97 in 2011'!$B$11:$E$11</c:f>
              <c:numCache>
                <c:formatCode>General</c:formatCode>
                <c:ptCount val="4"/>
                <c:pt idx="0">
                  <c:v>1.4838943177705393</c:v>
                </c:pt>
                <c:pt idx="1">
                  <c:v>2.0727580372250425</c:v>
                </c:pt>
                <c:pt idx="2">
                  <c:v>3.1890660592255125</c:v>
                </c:pt>
                <c:pt idx="3">
                  <c:v>6.7796610169491522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248090560"/>
        <c:axId val="248086640"/>
        <c:axId val="0"/>
      </c:bar3DChart>
      <c:catAx>
        <c:axId val="2480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48086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08664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8090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958498159260168"/>
          <c:y val="0.74599380969835838"/>
          <c:w val="0.24722685014079404"/>
          <c:h val="0.14962909145899461"/>
        </c:manualLayout>
      </c:layout>
      <c:overlay val="0"/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0.00732</cdr:x>
      <cdr:y>0.8831</cdr:y>
    </cdr:from>
    <cdr:to>
      <cdr:x>1</cdr:x>
      <cdr:y>1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78617" y="5545257"/>
          <a:ext cx="10661427" cy="734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050" b="1" dirty="0"/>
            <a:t>FONTE: </a:t>
          </a:r>
          <a:r>
            <a:rPr lang="sl-SI" sz="1050" b="1" dirty="0" err="1"/>
            <a:t>archivio</a:t>
          </a:r>
          <a:r>
            <a:rPr lang="sl-SI" sz="1050" b="1" dirty="0"/>
            <a:t> </a:t>
          </a:r>
          <a:r>
            <a:rPr lang="sl-SI" sz="1050" b="1" dirty="0" err="1"/>
            <a:t>dell'Istituto</a:t>
          </a:r>
          <a:r>
            <a:rPr lang="sl-SI" sz="1050" b="1" dirty="0"/>
            <a:t> </a:t>
          </a:r>
          <a:r>
            <a:rPr lang="sl-SI" sz="1050" b="1" dirty="0" err="1"/>
            <a:t>sloveno</a:t>
          </a:r>
          <a:r>
            <a:rPr lang="sl-SI" sz="1050" b="1" dirty="0"/>
            <a:t> di </a:t>
          </a:r>
          <a:r>
            <a:rPr lang="sl-SI" sz="1050" b="1" dirty="0" err="1"/>
            <a:t>ricerche</a:t>
          </a:r>
          <a:r>
            <a:rPr lang="sl-SI" sz="1050" b="1" dirty="0"/>
            <a:t> SLORI di </a:t>
          </a:r>
          <a:r>
            <a:rPr lang="sl-SI" sz="1050" b="1" dirty="0" err="1"/>
            <a:t>Trieste</a:t>
          </a:r>
          <a:endParaRPr lang="sl-SI" sz="1050" b="1" dirty="0"/>
        </a:p>
        <a:p xmlns:a="http://schemas.openxmlformats.org/drawingml/2006/main">
          <a:r>
            <a:rPr lang="sl-SI" sz="1000" dirty="0"/>
            <a:t>* i</a:t>
          </a:r>
          <a:r>
            <a:rPr lang="sl-SI" sz="1000" baseline="0" dirty="0"/>
            <a:t> dati </a:t>
          </a:r>
          <a:r>
            <a:rPr lang="sl-SI" sz="1000" baseline="0" dirty="0" err="1"/>
            <a:t>relativi</a:t>
          </a:r>
          <a:r>
            <a:rPr lang="sl-SI" sz="1000" baseline="0" dirty="0"/>
            <a:t> </a:t>
          </a:r>
          <a:r>
            <a:rPr lang="sl-SI" sz="1000" baseline="0" dirty="0" err="1"/>
            <a:t>alle</a:t>
          </a:r>
          <a:r>
            <a:rPr lang="sl-SI" sz="1000" baseline="0" dirty="0"/>
            <a:t> </a:t>
          </a:r>
          <a:r>
            <a:rPr lang="sl-SI" sz="1000" baseline="0" dirty="0" err="1"/>
            <a:t>iscrizioni</a:t>
          </a:r>
          <a:r>
            <a:rPr lang="sl-SI" sz="1000" baseline="0" dirty="0"/>
            <a:t> </a:t>
          </a:r>
          <a:r>
            <a:rPr lang="sl-SI" sz="1000" baseline="0" dirty="0" err="1"/>
            <a:t>alle</a:t>
          </a:r>
          <a:r>
            <a:rPr lang="sl-SI" sz="1000" baseline="0" dirty="0"/>
            <a:t> </a:t>
          </a:r>
          <a:r>
            <a:rPr lang="sl-SI" sz="1000" baseline="0" dirty="0" err="1"/>
            <a:t>scuole</a:t>
          </a:r>
          <a:r>
            <a:rPr lang="sl-SI" sz="1000" baseline="0" dirty="0"/>
            <a:t> </a:t>
          </a:r>
          <a:r>
            <a:rPr lang="sl-SI" sz="1000" baseline="0" dirty="0" err="1"/>
            <a:t>dell'infanzia</a:t>
          </a:r>
          <a:r>
            <a:rPr lang="sl-SI" sz="1000" baseline="0" dirty="0"/>
            <a:t> </a:t>
          </a:r>
          <a:r>
            <a:rPr lang="sl-SI" sz="1000" baseline="0" dirty="0" err="1"/>
            <a:t>sono</a:t>
          </a:r>
          <a:r>
            <a:rPr lang="sl-SI" sz="1000" baseline="0" dirty="0"/>
            <a:t> </a:t>
          </a:r>
          <a:r>
            <a:rPr lang="sl-SI" sz="1000" baseline="0" dirty="0" err="1"/>
            <a:t>incompleti</a:t>
          </a:r>
          <a:r>
            <a:rPr lang="sl-SI" sz="1000" baseline="0" dirty="0"/>
            <a:t> per la </a:t>
          </a:r>
          <a:r>
            <a:rPr lang="sl-SI" sz="1000" baseline="0" dirty="0" err="1"/>
            <a:t>Provincia</a:t>
          </a:r>
          <a:r>
            <a:rPr lang="sl-SI" sz="1000" baseline="0" dirty="0"/>
            <a:t> di </a:t>
          </a:r>
          <a:r>
            <a:rPr lang="sl-SI" sz="1000" baseline="0" dirty="0" err="1"/>
            <a:t>Trieste</a:t>
          </a:r>
          <a:r>
            <a:rPr lang="sl-SI" sz="1000" baseline="0" dirty="0"/>
            <a:t> </a:t>
          </a:r>
          <a:r>
            <a:rPr lang="sl-SI" sz="1000" baseline="0" dirty="0" err="1"/>
            <a:t>negli</a:t>
          </a:r>
          <a:r>
            <a:rPr lang="sl-SI" sz="1000" baseline="0" dirty="0"/>
            <a:t> </a:t>
          </a:r>
          <a:r>
            <a:rPr lang="sl-SI" sz="1000" baseline="0" dirty="0" err="1"/>
            <a:t>anni</a:t>
          </a:r>
          <a:r>
            <a:rPr lang="sl-SI" sz="1000" baseline="0" dirty="0"/>
            <a:t> 1945 e 1946 e </a:t>
          </a:r>
          <a:r>
            <a:rPr lang="sl-SI" sz="1000" baseline="0" dirty="0" err="1"/>
            <a:t>mancano</a:t>
          </a:r>
          <a:r>
            <a:rPr lang="sl-SI" sz="1000" baseline="0" dirty="0"/>
            <a:t> per la </a:t>
          </a:r>
          <a:r>
            <a:rPr lang="sl-SI" sz="1000" baseline="0" dirty="0" err="1"/>
            <a:t>Provincia</a:t>
          </a:r>
          <a:r>
            <a:rPr lang="sl-SI" sz="1000" baseline="0" dirty="0"/>
            <a:t> di </a:t>
          </a:r>
          <a:r>
            <a:rPr lang="sl-SI" sz="1000" baseline="0" dirty="0" err="1"/>
            <a:t>Gorizia</a:t>
          </a:r>
          <a:r>
            <a:rPr lang="sl-SI" sz="1000" baseline="0" dirty="0"/>
            <a:t> fino </a:t>
          </a:r>
          <a:r>
            <a:rPr lang="sl-SI" sz="1000" baseline="0" dirty="0" err="1"/>
            <a:t>all'anno</a:t>
          </a:r>
          <a:r>
            <a:rPr lang="sl-SI" sz="1000" baseline="0" dirty="0"/>
            <a:t> 1969</a:t>
          </a:r>
        </a:p>
        <a:p xmlns:a="http://schemas.openxmlformats.org/drawingml/2006/main">
          <a:endParaRPr lang="sl-SI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0.06148</cdr:x>
      <cdr:y>0.92252</cdr:y>
    </cdr:from>
    <cdr:to>
      <cdr:x>0.58447</cdr:x>
      <cdr:y>0.97121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606787" y="5612369"/>
          <a:ext cx="4839361" cy="29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/>
            <a:t>FONTE: archivio dell'Istituto sloveno di ricerche SLORI di Trieste e dati ISTAT</a:t>
          </a:r>
          <a:endParaRPr lang="sl-SI" sz="1100" baseline="0"/>
        </a:p>
        <a:p xmlns:a="http://schemas.openxmlformats.org/drawingml/2006/main">
          <a:endParaRPr lang="sl-SI" sz="1100"/>
        </a:p>
      </cdr:txBody>
    </cdr:sp>
  </cdr:relSizeAnchor>
  <cdr:relSizeAnchor xmlns:cdr="http://schemas.openxmlformats.org/drawingml/2006/chartDrawing">
    <cdr:from>
      <cdr:x>0.00083</cdr:x>
      <cdr:y>0.03409</cdr:y>
    </cdr:from>
    <cdr:to>
      <cdr:x>0.99752</cdr:x>
      <cdr:y>0.18813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7721" y="207394"/>
          <a:ext cx="9271447" cy="9371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l-SI" sz="1500" b="1" dirty="0" err="1">
              <a:latin typeface="Comic Sans MS" panose="030F0702030302020204" pitchFamily="66" charset="0"/>
            </a:rPr>
            <a:t>Rapporto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tra</a:t>
          </a:r>
          <a:r>
            <a:rPr lang="sl-SI" sz="1500" b="1" dirty="0">
              <a:latin typeface="Comic Sans MS" panose="030F0702030302020204" pitchFamily="66" charset="0"/>
            </a:rPr>
            <a:t> il numero </a:t>
          </a:r>
          <a:r>
            <a:rPr lang="sl-SI" sz="1500" b="1" dirty="0" err="1">
              <a:latin typeface="Comic Sans MS" panose="030F0702030302020204" pitchFamily="66" charset="0"/>
            </a:rPr>
            <a:t>complessivo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delle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nascite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nelle</a:t>
          </a:r>
          <a:r>
            <a:rPr lang="sl-SI" sz="1500" b="1" dirty="0">
              <a:latin typeface="Comic Sans MS" panose="030F0702030302020204" pitchFamily="66" charset="0"/>
            </a:rPr>
            <a:t> province di </a:t>
          </a:r>
          <a:r>
            <a:rPr lang="sl-SI" sz="1500" b="1" dirty="0" err="1">
              <a:latin typeface="Comic Sans MS" panose="030F0702030302020204" pitchFamily="66" charset="0"/>
            </a:rPr>
            <a:t>Trieste</a:t>
          </a:r>
          <a:r>
            <a:rPr lang="sl-SI" sz="1500" b="1" dirty="0">
              <a:latin typeface="Comic Sans MS" panose="030F0702030302020204" pitchFamily="66" charset="0"/>
            </a:rPr>
            <a:t> e </a:t>
          </a:r>
          <a:r>
            <a:rPr lang="sl-SI" sz="1500" b="1" dirty="0" err="1">
              <a:latin typeface="Comic Sans MS" panose="030F0702030302020204" pitchFamily="66" charset="0"/>
            </a:rPr>
            <a:t>Gorizia</a:t>
          </a:r>
          <a:r>
            <a:rPr lang="sl-SI" sz="1500" b="1" dirty="0">
              <a:latin typeface="Comic Sans MS" panose="030F0702030302020204" pitchFamily="66" charset="0"/>
            </a:rPr>
            <a:t> e il numero </a:t>
          </a:r>
          <a:r>
            <a:rPr lang="sl-SI" sz="1500" b="1" dirty="0" err="1">
              <a:latin typeface="Comic Sans MS" panose="030F0702030302020204" pitchFamily="66" charset="0"/>
            </a:rPr>
            <a:t>delle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iscrizioni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nella</a:t>
          </a:r>
          <a:r>
            <a:rPr lang="sl-SI" sz="1500" b="1" dirty="0">
              <a:latin typeface="Comic Sans MS" panose="030F0702030302020204" pitchFamily="66" charset="0"/>
            </a:rPr>
            <a:t> prima </a:t>
          </a:r>
          <a:r>
            <a:rPr lang="sl-SI" sz="1500" b="1" dirty="0" err="1">
              <a:latin typeface="Comic Sans MS" panose="030F0702030302020204" pitchFamily="66" charset="0"/>
            </a:rPr>
            <a:t>classe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delle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scuole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primarie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slovene</a:t>
          </a:r>
          <a:r>
            <a:rPr lang="sl-SI" sz="1500" b="1" dirty="0">
              <a:latin typeface="Comic Sans MS" panose="030F0702030302020204" pitchFamily="66" charset="0"/>
            </a:rPr>
            <a:t> a </a:t>
          </a:r>
          <a:r>
            <a:rPr lang="sl-SI" sz="1500" b="1" dirty="0" err="1">
              <a:latin typeface="Comic Sans MS" panose="030F0702030302020204" pitchFamily="66" charset="0"/>
            </a:rPr>
            <a:t>distanza</a:t>
          </a:r>
          <a:r>
            <a:rPr lang="sl-SI" sz="1500" b="1" dirty="0">
              <a:latin typeface="Comic Sans MS" panose="030F0702030302020204" pitchFamily="66" charset="0"/>
            </a:rPr>
            <a:t> di </a:t>
          </a:r>
          <a:r>
            <a:rPr lang="sl-SI" sz="1500" b="1" dirty="0" err="1">
              <a:latin typeface="Comic Sans MS" panose="030F0702030302020204" pitchFamily="66" charset="0"/>
            </a:rPr>
            <a:t>sei</a:t>
          </a:r>
          <a:r>
            <a:rPr lang="sl-SI" sz="1500" b="1" dirty="0">
              <a:latin typeface="Comic Sans MS" panose="030F0702030302020204" pitchFamily="66" charset="0"/>
            </a:rPr>
            <a:t> </a:t>
          </a:r>
          <a:r>
            <a:rPr lang="sl-SI" sz="1500" b="1" dirty="0" err="1">
              <a:latin typeface="Comic Sans MS" panose="030F0702030302020204" pitchFamily="66" charset="0"/>
            </a:rPr>
            <a:t>anni</a:t>
          </a:r>
          <a:r>
            <a:rPr lang="sl-SI" sz="1500" b="1" baseline="0" dirty="0">
              <a:latin typeface="Comic Sans MS" panose="030F0702030302020204" pitchFamily="66" charset="0"/>
            </a:rPr>
            <a:t> </a:t>
          </a:r>
        </a:p>
        <a:p xmlns:a="http://schemas.openxmlformats.org/drawingml/2006/main">
          <a:pPr algn="ctr"/>
          <a:r>
            <a:rPr lang="sl-SI" sz="1200" b="1" baseline="0" dirty="0">
              <a:latin typeface="Comic Sans MS" panose="030F0702030302020204" pitchFamily="66" charset="0"/>
            </a:rPr>
            <a:t>(</a:t>
          </a:r>
          <a:r>
            <a:rPr lang="sl-SI" sz="1200" b="1" baseline="0" dirty="0" err="1">
              <a:latin typeface="Comic Sans MS" panose="030F0702030302020204" pitchFamily="66" charset="0"/>
            </a:rPr>
            <a:t>medie</a:t>
          </a:r>
          <a:r>
            <a:rPr lang="sl-SI" sz="1200" b="1" baseline="0" dirty="0">
              <a:latin typeface="Comic Sans MS" panose="030F0702030302020204" pitchFamily="66" charset="0"/>
            </a:rPr>
            <a:t> </a:t>
          </a:r>
          <a:r>
            <a:rPr lang="sl-SI" sz="1200" b="1" baseline="0" dirty="0" err="1">
              <a:latin typeface="Comic Sans MS" panose="030F0702030302020204" pitchFamily="66" charset="0"/>
            </a:rPr>
            <a:t>quinquennali</a:t>
          </a:r>
          <a:r>
            <a:rPr lang="sl-SI" sz="1200" b="1" baseline="0" dirty="0">
              <a:latin typeface="Comic Sans MS" panose="030F0702030302020204" pitchFamily="66" charset="0"/>
            </a:rPr>
            <a:t>)</a:t>
          </a:r>
          <a:endParaRPr lang="sl-SI" sz="1400" b="1" dirty="0">
            <a:latin typeface="Comic Sans MS" panose="030F0702030302020204" pitchFamily="66" charset="0"/>
          </a:endParaRPr>
        </a:p>
      </cdr:txBody>
    </cdr:sp>
  </cdr:relSizeAnchor>
  <cdr:relSizeAnchor xmlns:cdr="http://schemas.openxmlformats.org/drawingml/2006/chartDrawing">
    <cdr:from>
      <cdr:x>0.00826</cdr:x>
      <cdr:y>0.17628</cdr:y>
    </cdr:from>
    <cdr:to>
      <cdr:x>0.03621</cdr:x>
      <cdr:y>0.21855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525" y="1072433"/>
          <a:ext cx="276225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it-IT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%</a:t>
          </a:r>
          <a:endParaRPr lang="it-IT" sz="14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0.00629</cdr:x>
      <cdr:y>0.93939</cdr:y>
    </cdr:from>
    <cdr:to>
      <cdr:x>0.52652</cdr:x>
      <cdr:y>0.99113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8482" y="5715000"/>
          <a:ext cx="4839361" cy="314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/>
            <a:t>FONTE: archivio dell'Istituto sloveno di ricerche SLORI di Trieste </a:t>
          </a:r>
          <a:endParaRPr lang="sl-SI" sz="1100" baseline="0"/>
        </a:p>
        <a:p xmlns:a="http://schemas.openxmlformats.org/drawingml/2006/main">
          <a:endParaRPr lang="sl-SI" sz="1100"/>
        </a:p>
      </cdr:txBody>
    </cdr:sp>
  </cdr:relSizeAnchor>
  <cdr:relSizeAnchor xmlns:cdr="http://schemas.openxmlformats.org/drawingml/2006/chartDrawing">
    <cdr:from>
      <cdr:x>0.00083</cdr:x>
      <cdr:y>0.03132</cdr:y>
    </cdr:from>
    <cdr:to>
      <cdr:x>1</cdr:x>
      <cdr:y>0.16163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7682" y="192036"/>
          <a:ext cx="9294556" cy="798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l-SI" sz="1500" b="1">
              <a:latin typeface="Comic Sans MS" panose="030F0702030302020204" pitchFamily="66" charset="0"/>
            </a:rPr>
            <a:t>Identit</a:t>
          </a:r>
          <a:r>
            <a:rPr lang="it-IT" sz="1500" b="1">
              <a:latin typeface="Comic Sans MS" panose="030F0702030302020204" pitchFamily="66" charset="0"/>
            </a:rPr>
            <a:t>à</a:t>
          </a:r>
          <a:r>
            <a:rPr lang="it-IT" sz="1500" b="1" baseline="0">
              <a:latin typeface="Comic Sans MS" panose="030F0702030302020204" pitchFamily="66" charset="0"/>
            </a:rPr>
            <a:t> nazionale dei genitori degli iscritti alle scuole con lingua di insegnamento slovena </a:t>
          </a:r>
        </a:p>
        <a:p xmlns:a="http://schemas.openxmlformats.org/drawingml/2006/main">
          <a:pPr algn="ctr"/>
          <a:r>
            <a:rPr lang="it-IT" sz="1500" b="1" baseline="0">
              <a:latin typeface="Comic Sans MS" panose="030F0702030302020204" pitchFamily="66" charset="0"/>
            </a:rPr>
            <a:t>di ogni ordine e grado in Italia nel periodo scolastico 1995-2014</a:t>
          </a:r>
          <a:endParaRPr lang="sl-SI" sz="1500" b="1">
            <a:latin typeface="Comic Sans MS" panose="030F0702030302020204" pitchFamily="66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it-IT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6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3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5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9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3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46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2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8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7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4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A43D-D53B-4611-801F-EF7CA4661A2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DABC-CFEF-401C-BB7D-7C4D89FF7D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6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+mn-lt"/>
              </a:rPr>
              <a:t>UNA SCUOLA</a:t>
            </a:r>
            <a:br>
              <a:rPr lang="it-IT" b="1" dirty="0" smtClean="0">
                <a:solidFill>
                  <a:srgbClr val="FFC000"/>
                </a:solidFill>
                <a:latin typeface="+mn-lt"/>
              </a:rPr>
            </a:br>
            <a:r>
              <a:rPr lang="it-IT" b="1" dirty="0" smtClean="0">
                <a:solidFill>
                  <a:srgbClr val="FFC000"/>
                </a:solidFill>
                <a:latin typeface="+mn-lt"/>
              </a:rPr>
              <a:t>PER LA CONVIVENZA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 scuola della comunità slovena</a:t>
            </a:r>
          </a:p>
          <a:p>
            <a:r>
              <a:rPr lang="it-IT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Del Friuli Venezia Giulia</a:t>
            </a:r>
            <a:endParaRPr lang="it-IT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66800" y="552450"/>
            <a:ext cx="10058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Governo militare alleato  (circolari con valore di decreto):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N. 7 (8.10.1945) – istituzione scuole medie: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media inferiore, liceo scientifico e istituto tecnico commerciale a Trieste,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media inferiore, ginnasio classico e istituto magistrale a Gorizia;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N. 8 (8.10.1945)– istituzione scuole elementari </a:t>
            </a:r>
            <a:r>
              <a:rPr lang="it-IT" sz="2400" dirty="0" smtClean="0">
                <a:solidFill>
                  <a:srgbClr val="FFC000"/>
                </a:solidFill>
              </a:rPr>
              <a:t>(dove esistevano nel 1914 ovvero nei comuni con 25 richiedenti nel raggio di 4 km)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N. 10 e 11 (1946-1947) – istituzione scuole professionali</a:t>
            </a:r>
          </a:p>
          <a:p>
            <a:endParaRPr lang="it-IT" sz="3200" dirty="0" smtClean="0">
              <a:solidFill>
                <a:srgbClr val="FFC000"/>
              </a:solidFill>
            </a:endParaRPr>
          </a:p>
          <a:p>
            <a:endParaRPr lang="sl-SI" sz="3200" dirty="0" smtClean="0">
              <a:solidFill>
                <a:srgbClr val="FFC000"/>
              </a:solidFill>
            </a:endParaRPr>
          </a:p>
          <a:p>
            <a:r>
              <a:rPr lang="sl-SI" sz="3200" b="1" dirty="0" smtClean="0">
                <a:solidFill>
                  <a:srgbClr val="FFC000"/>
                </a:solidFill>
              </a:rPr>
              <a:t>Gori</a:t>
            </a:r>
            <a:r>
              <a:rPr lang="it-IT" sz="3200" b="1" dirty="0" smtClean="0">
                <a:solidFill>
                  <a:srgbClr val="FFC000"/>
                </a:solidFill>
              </a:rPr>
              <a:t>z</a:t>
            </a:r>
            <a:r>
              <a:rPr lang="sl-SI" sz="3200" b="1" dirty="0" err="1" smtClean="0">
                <a:solidFill>
                  <a:srgbClr val="FFC000"/>
                </a:solidFill>
              </a:rPr>
              <a:t>ia</a:t>
            </a:r>
            <a:r>
              <a:rPr lang="sl-SI" sz="3200" b="1" dirty="0" smtClean="0">
                <a:solidFill>
                  <a:srgbClr val="FFC000"/>
                </a:solidFill>
              </a:rPr>
              <a:t> 1947</a:t>
            </a:r>
            <a:r>
              <a:rPr lang="it-IT" sz="3200" b="1" dirty="0" smtClean="0">
                <a:solidFill>
                  <a:srgbClr val="FFC000"/>
                </a:solidFill>
              </a:rPr>
              <a:t> –circolari del Provveditorato agli studi</a:t>
            </a:r>
            <a:endParaRPr lang="it-IT" sz="3200" b="1" dirty="0">
              <a:solidFill>
                <a:srgbClr val="FFC000"/>
              </a:solidFill>
            </a:endParaRP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9473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7" t="46024" r="12130" b="707"/>
          <a:stretch/>
        </p:blipFill>
        <p:spPr>
          <a:xfrm>
            <a:off x="5166361" y="697934"/>
            <a:ext cx="5207349" cy="56082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7143" y="586855"/>
            <a:ext cx="3662336" cy="6155140"/>
          </a:xfrm>
        </p:spPr>
        <p:txBody>
          <a:bodyPr>
            <a:noAutofit/>
          </a:bodyPr>
          <a:lstStyle/>
          <a:p>
            <a:pPr algn="l"/>
            <a:r>
              <a:rPr lang="it-IT" sz="4000" dirty="0" smtClean="0">
                <a:solidFill>
                  <a:srgbClr val="FFC000"/>
                </a:solidFill>
              </a:rPr>
              <a:t>1955</a:t>
            </a:r>
          </a:p>
          <a:p>
            <a:pPr algn="l"/>
            <a:r>
              <a:rPr lang="it-IT" sz="3200" dirty="0" smtClean="0">
                <a:solidFill>
                  <a:srgbClr val="FFC000"/>
                </a:solidFill>
              </a:rPr>
              <a:t>56 scuole </a:t>
            </a:r>
            <a:r>
              <a:rPr lang="it-IT" sz="3200" dirty="0" err="1" smtClean="0">
                <a:solidFill>
                  <a:srgbClr val="FFC000"/>
                </a:solidFill>
              </a:rPr>
              <a:t>elem</a:t>
            </a:r>
            <a:r>
              <a:rPr lang="it-IT" sz="3200" dirty="0" smtClean="0">
                <a:solidFill>
                  <a:srgbClr val="FFC000"/>
                </a:solidFill>
              </a:rPr>
              <a:t>.</a:t>
            </a:r>
            <a:endParaRPr lang="sl-SI" sz="3200" dirty="0" smtClean="0">
              <a:solidFill>
                <a:srgbClr val="FFC000"/>
              </a:solidFill>
            </a:endParaRPr>
          </a:p>
          <a:p>
            <a:pPr algn="l"/>
            <a:r>
              <a:rPr lang="it-IT" sz="3200" dirty="0" smtClean="0">
                <a:solidFill>
                  <a:srgbClr val="FFC000"/>
                </a:solidFill>
              </a:rPr>
              <a:t>(</a:t>
            </a:r>
            <a:r>
              <a:rPr lang="sl-SI" sz="3200" dirty="0" smtClean="0">
                <a:solidFill>
                  <a:srgbClr val="FFC000"/>
                </a:solidFill>
              </a:rPr>
              <a:t>37 TS </a:t>
            </a:r>
            <a:r>
              <a:rPr lang="it-IT" sz="3200" dirty="0" smtClean="0">
                <a:solidFill>
                  <a:srgbClr val="FFC000"/>
                </a:solidFill>
              </a:rPr>
              <a:t>+</a:t>
            </a:r>
            <a:r>
              <a:rPr lang="sl-SI" sz="3200" dirty="0" smtClean="0">
                <a:solidFill>
                  <a:srgbClr val="FFC000"/>
                </a:solidFill>
              </a:rPr>
              <a:t> 19 GO)</a:t>
            </a:r>
            <a:endParaRPr lang="it-IT" sz="3200" dirty="0" smtClean="0">
              <a:solidFill>
                <a:srgbClr val="FFC000"/>
              </a:solidFill>
            </a:endParaRPr>
          </a:p>
          <a:p>
            <a:pPr algn="l"/>
            <a:r>
              <a:rPr lang="it-IT" sz="3200" dirty="0" smtClean="0">
                <a:solidFill>
                  <a:srgbClr val="FFC000"/>
                </a:solidFill>
              </a:rPr>
              <a:t>28 scuole </a:t>
            </a:r>
            <a:r>
              <a:rPr lang="it-IT" sz="3200" dirty="0" err="1" smtClean="0">
                <a:solidFill>
                  <a:srgbClr val="FFC000"/>
                </a:solidFill>
              </a:rPr>
              <a:t>mat</a:t>
            </a:r>
            <a:r>
              <a:rPr lang="it-IT" sz="3200" dirty="0" smtClean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scuola elementare</a:t>
            </a:r>
            <a:endParaRPr lang="it-IT" sz="1800" dirty="0">
              <a:solidFill>
                <a:srgbClr val="FFC000"/>
              </a:solidFill>
            </a:endParaRP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scuola materna</a:t>
            </a:r>
          </a:p>
          <a:p>
            <a:pPr algn="l"/>
            <a:r>
              <a:rPr lang="it-IT" sz="1800" dirty="0">
                <a:solidFill>
                  <a:srgbClr val="FFC000"/>
                </a:solidFill>
              </a:rPr>
              <a:t> </a:t>
            </a:r>
            <a:r>
              <a:rPr lang="it-IT" sz="1800" dirty="0" smtClean="0">
                <a:solidFill>
                  <a:srgbClr val="FFC000"/>
                </a:solidFill>
              </a:rPr>
              <a:t>          scuola media inferiore</a:t>
            </a:r>
          </a:p>
          <a:p>
            <a:pPr algn="l"/>
            <a:r>
              <a:rPr lang="it-IT" sz="1800" dirty="0">
                <a:solidFill>
                  <a:srgbClr val="FFC000"/>
                </a:solidFill>
              </a:rPr>
              <a:t> </a:t>
            </a:r>
            <a:r>
              <a:rPr lang="it-IT" sz="1800" dirty="0" smtClean="0">
                <a:solidFill>
                  <a:srgbClr val="FFC000"/>
                </a:solidFill>
              </a:rPr>
              <a:t>          scuola professionale</a:t>
            </a: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(avviamento)</a:t>
            </a:r>
          </a:p>
          <a:p>
            <a:pPr algn="l"/>
            <a:endParaRPr lang="it-IT" sz="1800" dirty="0" smtClean="0">
              <a:solidFill>
                <a:srgbClr val="FFC000"/>
              </a:solidFill>
            </a:endParaRPr>
          </a:p>
          <a:p>
            <a:pPr algn="l"/>
            <a:r>
              <a:rPr lang="it-IT" sz="2000" b="1" dirty="0" smtClean="0">
                <a:solidFill>
                  <a:srgbClr val="FFC000"/>
                </a:solidFill>
              </a:rPr>
              <a:t>Per l’ex TLT le scuole sono tutelate dallo Statuto speciale allegato al Memorandum di Londra 1954</a:t>
            </a:r>
            <a:endParaRPr lang="it-IT" sz="2000" b="1" dirty="0">
              <a:solidFill>
                <a:srgbClr val="FFC000"/>
              </a:solidFill>
            </a:endParaRPr>
          </a:p>
        </p:txBody>
      </p:sp>
      <p:sp>
        <p:nvSpPr>
          <p:cNvPr id="7" name="Akord 6"/>
          <p:cNvSpPr/>
          <p:nvPr/>
        </p:nvSpPr>
        <p:spPr>
          <a:xfrm>
            <a:off x="9477849" y="538206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kord 7"/>
          <p:cNvSpPr/>
          <p:nvPr/>
        </p:nvSpPr>
        <p:spPr>
          <a:xfrm>
            <a:off x="9592867" y="553245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kord 8"/>
          <p:cNvSpPr/>
          <p:nvPr/>
        </p:nvSpPr>
        <p:spPr>
          <a:xfrm>
            <a:off x="9623823" y="544191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kord 9"/>
          <p:cNvSpPr/>
          <p:nvPr/>
        </p:nvSpPr>
        <p:spPr>
          <a:xfrm>
            <a:off x="9542802" y="54088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kord 10"/>
          <p:cNvSpPr/>
          <p:nvPr/>
        </p:nvSpPr>
        <p:spPr>
          <a:xfrm>
            <a:off x="9500894" y="532089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kord 11"/>
          <p:cNvSpPr/>
          <p:nvPr/>
        </p:nvSpPr>
        <p:spPr>
          <a:xfrm>
            <a:off x="9631563" y="51632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kord 12"/>
          <p:cNvSpPr/>
          <p:nvPr/>
        </p:nvSpPr>
        <p:spPr>
          <a:xfrm>
            <a:off x="9379572" y="548478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kord 13"/>
          <p:cNvSpPr/>
          <p:nvPr/>
        </p:nvSpPr>
        <p:spPr>
          <a:xfrm>
            <a:off x="9123247" y="505301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kord 14"/>
          <p:cNvSpPr/>
          <p:nvPr/>
        </p:nvSpPr>
        <p:spPr>
          <a:xfrm>
            <a:off x="9417625" y="499475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kord 16"/>
          <p:cNvSpPr/>
          <p:nvPr/>
        </p:nvSpPr>
        <p:spPr>
          <a:xfrm>
            <a:off x="9110273" y="458721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kord 17"/>
          <p:cNvSpPr/>
          <p:nvPr/>
        </p:nvSpPr>
        <p:spPr>
          <a:xfrm>
            <a:off x="8769351" y="462663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kord 18"/>
          <p:cNvSpPr/>
          <p:nvPr/>
        </p:nvSpPr>
        <p:spPr>
          <a:xfrm>
            <a:off x="8552253" y="453866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kord 22"/>
          <p:cNvSpPr/>
          <p:nvPr/>
        </p:nvSpPr>
        <p:spPr>
          <a:xfrm>
            <a:off x="9453390" y="561206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kord 23"/>
          <p:cNvSpPr/>
          <p:nvPr/>
        </p:nvSpPr>
        <p:spPr>
          <a:xfrm>
            <a:off x="1346344" y="3046817"/>
            <a:ext cx="295273" cy="1809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kord 24"/>
          <p:cNvSpPr/>
          <p:nvPr/>
        </p:nvSpPr>
        <p:spPr>
          <a:xfrm>
            <a:off x="7739079" y="346839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7" name="Akord 26"/>
          <p:cNvSpPr/>
          <p:nvPr/>
        </p:nvSpPr>
        <p:spPr>
          <a:xfrm rot="10800000">
            <a:off x="1306031" y="3444583"/>
            <a:ext cx="295273" cy="1809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kord 27"/>
          <p:cNvSpPr/>
          <p:nvPr/>
        </p:nvSpPr>
        <p:spPr>
          <a:xfrm rot="10800000">
            <a:off x="9401939" y="5484780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kord 28"/>
          <p:cNvSpPr/>
          <p:nvPr/>
        </p:nvSpPr>
        <p:spPr>
          <a:xfrm>
            <a:off x="9185159" y="578005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kord 29"/>
          <p:cNvSpPr/>
          <p:nvPr/>
        </p:nvSpPr>
        <p:spPr>
          <a:xfrm>
            <a:off x="9505777" y="507062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kord 30"/>
          <p:cNvSpPr/>
          <p:nvPr/>
        </p:nvSpPr>
        <p:spPr>
          <a:xfrm>
            <a:off x="9359755" y="477656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kord 31"/>
          <p:cNvSpPr/>
          <p:nvPr/>
        </p:nvSpPr>
        <p:spPr>
          <a:xfrm>
            <a:off x="9198852" y="491013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Akord 32"/>
          <p:cNvSpPr/>
          <p:nvPr/>
        </p:nvSpPr>
        <p:spPr>
          <a:xfrm>
            <a:off x="8396288" y="442118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Akord 33"/>
          <p:cNvSpPr/>
          <p:nvPr/>
        </p:nvSpPr>
        <p:spPr>
          <a:xfrm>
            <a:off x="8521297" y="428577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kord 34"/>
          <p:cNvSpPr/>
          <p:nvPr/>
        </p:nvSpPr>
        <p:spPr>
          <a:xfrm>
            <a:off x="8760620" y="436389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Akord 35"/>
          <p:cNvSpPr/>
          <p:nvPr/>
        </p:nvSpPr>
        <p:spPr>
          <a:xfrm>
            <a:off x="9289959" y="534916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Akord 36"/>
          <p:cNvSpPr/>
          <p:nvPr/>
        </p:nvSpPr>
        <p:spPr>
          <a:xfrm>
            <a:off x="9228800" y="525278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kord 37"/>
          <p:cNvSpPr/>
          <p:nvPr/>
        </p:nvSpPr>
        <p:spPr>
          <a:xfrm>
            <a:off x="9328799" y="527706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kord 38"/>
          <p:cNvSpPr/>
          <p:nvPr/>
        </p:nvSpPr>
        <p:spPr>
          <a:xfrm>
            <a:off x="9396867" y="521175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kord 39"/>
          <p:cNvSpPr/>
          <p:nvPr/>
        </p:nvSpPr>
        <p:spPr>
          <a:xfrm>
            <a:off x="9198852" y="51632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Akord 43"/>
          <p:cNvSpPr/>
          <p:nvPr/>
        </p:nvSpPr>
        <p:spPr>
          <a:xfrm>
            <a:off x="7987605" y="328490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Akord 44"/>
          <p:cNvSpPr/>
          <p:nvPr/>
        </p:nvSpPr>
        <p:spPr>
          <a:xfrm>
            <a:off x="7860125" y="363954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kord 45"/>
          <p:cNvSpPr/>
          <p:nvPr/>
        </p:nvSpPr>
        <p:spPr>
          <a:xfrm>
            <a:off x="7901665" y="353507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Akord 46"/>
          <p:cNvSpPr/>
          <p:nvPr/>
        </p:nvSpPr>
        <p:spPr>
          <a:xfrm>
            <a:off x="7901665" y="345676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Akord 49"/>
          <p:cNvSpPr/>
          <p:nvPr/>
        </p:nvSpPr>
        <p:spPr>
          <a:xfrm>
            <a:off x="7963577" y="311450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Akord 50"/>
          <p:cNvSpPr/>
          <p:nvPr/>
        </p:nvSpPr>
        <p:spPr>
          <a:xfrm>
            <a:off x="7519472" y="27632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kord 51"/>
          <p:cNvSpPr/>
          <p:nvPr/>
        </p:nvSpPr>
        <p:spPr>
          <a:xfrm>
            <a:off x="7868814" y="299430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Akord 52"/>
          <p:cNvSpPr/>
          <p:nvPr/>
        </p:nvSpPr>
        <p:spPr>
          <a:xfrm>
            <a:off x="8192091" y="294490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kord 53"/>
          <p:cNvSpPr/>
          <p:nvPr/>
        </p:nvSpPr>
        <p:spPr>
          <a:xfrm>
            <a:off x="8059504" y="28298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Akord 55"/>
          <p:cNvSpPr/>
          <p:nvPr/>
        </p:nvSpPr>
        <p:spPr>
          <a:xfrm>
            <a:off x="7469893" y="256060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kord 56"/>
          <p:cNvSpPr/>
          <p:nvPr/>
        </p:nvSpPr>
        <p:spPr>
          <a:xfrm rot="10800000">
            <a:off x="9409358" y="531006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Akord 57"/>
          <p:cNvSpPr/>
          <p:nvPr/>
        </p:nvSpPr>
        <p:spPr>
          <a:xfrm rot="10800000">
            <a:off x="9350722" y="542255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kord 59"/>
          <p:cNvSpPr/>
          <p:nvPr/>
        </p:nvSpPr>
        <p:spPr>
          <a:xfrm rot="10800000">
            <a:off x="9453390" y="521554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kord 60"/>
          <p:cNvSpPr/>
          <p:nvPr/>
        </p:nvSpPr>
        <p:spPr>
          <a:xfrm rot="10800000">
            <a:off x="9396867" y="477802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kord 61"/>
          <p:cNvSpPr/>
          <p:nvPr/>
        </p:nvSpPr>
        <p:spPr>
          <a:xfrm rot="10800000">
            <a:off x="9537425" y="531006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kord 69"/>
          <p:cNvSpPr/>
          <p:nvPr/>
        </p:nvSpPr>
        <p:spPr>
          <a:xfrm rot="10800000">
            <a:off x="8011525" y="318708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Akord 75"/>
          <p:cNvSpPr/>
          <p:nvPr/>
        </p:nvSpPr>
        <p:spPr>
          <a:xfrm>
            <a:off x="7531805" y="249393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Akord 76"/>
          <p:cNvSpPr/>
          <p:nvPr/>
        </p:nvSpPr>
        <p:spPr>
          <a:xfrm>
            <a:off x="8593932" y="442421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Akord 77"/>
          <p:cNvSpPr/>
          <p:nvPr/>
        </p:nvSpPr>
        <p:spPr>
          <a:xfrm>
            <a:off x="8933990" y="451170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Akord 78"/>
          <p:cNvSpPr/>
          <p:nvPr/>
        </p:nvSpPr>
        <p:spPr>
          <a:xfrm>
            <a:off x="7849793" y="372895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Akord 54"/>
          <p:cNvSpPr/>
          <p:nvPr/>
        </p:nvSpPr>
        <p:spPr>
          <a:xfrm>
            <a:off x="8083907" y="295221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Akord 58"/>
          <p:cNvSpPr/>
          <p:nvPr/>
        </p:nvSpPr>
        <p:spPr>
          <a:xfrm>
            <a:off x="8042481" y="30971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kord 62"/>
          <p:cNvSpPr/>
          <p:nvPr/>
        </p:nvSpPr>
        <p:spPr>
          <a:xfrm>
            <a:off x="7815266" y="311639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kord 63"/>
          <p:cNvSpPr/>
          <p:nvPr/>
        </p:nvSpPr>
        <p:spPr>
          <a:xfrm>
            <a:off x="7677167" y="369561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kord 64"/>
          <p:cNvSpPr/>
          <p:nvPr/>
        </p:nvSpPr>
        <p:spPr>
          <a:xfrm>
            <a:off x="7615255" y="388950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Akord 65"/>
          <p:cNvSpPr/>
          <p:nvPr/>
        </p:nvSpPr>
        <p:spPr>
          <a:xfrm>
            <a:off x="7901665" y="38894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kord 66"/>
          <p:cNvSpPr/>
          <p:nvPr/>
        </p:nvSpPr>
        <p:spPr>
          <a:xfrm>
            <a:off x="7925356" y="412936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Akord 67"/>
          <p:cNvSpPr/>
          <p:nvPr/>
        </p:nvSpPr>
        <p:spPr>
          <a:xfrm>
            <a:off x="8182987" y="435244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Akord 68"/>
          <p:cNvSpPr/>
          <p:nvPr/>
        </p:nvSpPr>
        <p:spPr>
          <a:xfrm>
            <a:off x="8161135" y="42190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Akord 70"/>
          <p:cNvSpPr/>
          <p:nvPr/>
        </p:nvSpPr>
        <p:spPr>
          <a:xfrm>
            <a:off x="8254003" y="414321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Akord 71"/>
          <p:cNvSpPr/>
          <p:nvPr/>
        </p:nvSpPr>
        <p:spPr>
          <a:xfrm>
            <a:off x="8458200" y="419257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Akord 72"/>
          <p:cNvSpPr/>
          <p:nvPr/>
        </p:nvSpPr>
        <p:spPr>
          <a:xfrm>
            <a:off x="8990332" y="478929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Akord 73"/>
          <p:cNvSpPr/>
          <p:nvPr/>
        </p:nvSpPr>
        <p:spPr>
          <a:xfrm>
            <a:off x="9806841" y="525569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Akord 74"/>
          <p:cNvSpPr/>
          <p:nvPr/>
        </p:nvSpPr>
        <p:spPr>
          <a:xfrm>
            <a:off x="9273191" y="566380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Akord 79"/>
          <p:cNvSpPr/>
          <p:nvPr/>
        </p:nvSpPr>
        <p:spPr>
          <a:xfrm>
            <a:off x="9480045" y="554539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Akord 80"/>
          <p:cNvSpPr/>
          <p:nvPr/>
        </p:nvSpPr>
        <p:spPr>
          <a:xfrm>
            <a:off x="9321872" y="544191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Akord 81"/>
          <p:cNvSpPr/>
          <p:nvPr/>
        </p:nvSpPr>
        <p:spPr>
          <a:xfrm>
            <a:off x="9381276" y="533183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Akord 82"/>
          <p:cNvSpPr/>
          <p:nvPr/>
        </p:nvSpPr>
        <p:spPr>
          <a:xfrm rot="10800000">
            <a:off x="9624353" y="553220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Akord 83"/>
          <p:cNvSpPr/>
          <p:nvPr/>
        </p:nvSpPr>
        <p:spPr>
          <a:xfrm rot="10800000">
            <a:off x="9521347" y="553991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Akord 84"/>
          <p:cNvSpPr/>
          <p:nvPr/>
        </p:nvSpPr>
        <p:spPr>
          <a:xfrm rot="10800000">
            <a:off x="9323611" y="534694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Akord 85"/>
          <p:cNvSpPr/>
          <p:nvPr/>
        </p:nvSpPr>
        <p:spPr>
          <a:xfrm rot="10800000">
            <a:off x="9664118" y="544191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Akord 86"/>
          <p:cNvSpPr/>
          <p:nvPr/>
        </p:nvSpPr>
        <p:spPr>
          <a:xfrm rot="10800000">
            <a:off x="9581543" y="539088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Akord 87"/>
          <p:cNvSpPr/>
          <p:nvPr/>
        </p:nvSpPr>
        <p:spPr>
          <a:xfrm rot="10800000">
            <a:off x="9664118" y="516329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Akord 88"/>
          <p:cNvSpPr/>
          <p:nvPr/>
        </p:nvSpPr>
        <p:spPr>
          <a:xfrm rot="10800000">
            <a:off x="9454469" y="499415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Akord 89"/>
          <p:cNvSpPr/>
          <p:nvPr/>
        </p:nvSpPr>
        <p:spPr>
          <a:xfrm rot="10800000">
            <a:off x="9242044" y="490065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Akord 90"/>
          <p:cNvSpPr/>
          <p:nvPr/>
        </p:nvSpPr>
        <p:spPr>
          <a:xfrm rot="10800000">
            <a:off x="9154203" y="505301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Akord 91"/>
          <p:cNvSpPr/>
          <p:nvPr/>
        </p:nvSpPr>
        <p:spPr>
          <a:xfrm rot="10800000">
            <a:off x="9224490" y="516665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Akord 92"/>
          <p:cNvSpPr/>
          <p:nvPr/>
        </p:nvSpPr>
        <p:spPr>
          <a:xfrm rot="10800000">
            <a:off x="9231407" y="509726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Akord 93"/>
          <p:cNvSpPr/>
          <p:nvPr/>
        </p:nvSpPr>
        <p:spPr>
          <a:xfrm rot="10800000">
            <a:off x="9152946" y="459353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Akord 94"/>
          <p:cNvSpPr/>
          <p:nvPr/>
        </p:nvSpPr>
        <p:spPr>
          <a:xfrm rot="10800000">
            <a:off x="9034682" y="478292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Akord 95"/>
          <p:cNvSpPr/>
          <p:nvPr/>
        </p:nvSpPr>
        <p:spPr>
          <a:xfrm rot="10800000">
            <a:off x="8593932" y="453866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Akord 96"/>
          <p:cNvSpPr/>
          <p:nvPr/>
        </p:nvSpPr>
        <p:spPr>
          <a:xfrm rot="10800000">
            <a:off x="8816798" y="462663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Akord 97"/>
          <p:cNvSpPr/>
          <p:nvPr/>
        </p:nvSpPr>
        <p:spPr>
          <a:xfrm rot="10800000">
            <a:off x="8223047" y="435209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Akord 98"/>
          <p:cNvSpPr/>
          <p:nvPr/>
        </p:nvSpPr>
        <p:spPr>
          <a:xfrm rot="10800000">
            <a:off x="8562976" y="426958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Akord 99"/>
          <p:cNvSpPr/>
          <p:nvPr/>
        </p:nvSpPr>
        <p:spPr>
          <a:xfrm rot="10800000">
            <a:off x="8975669" y="450407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Akord 100"/>
          <p:cNvSpPr/>
          <p:nvPr/>
        </p:nvSpPr>
        <p:spPr>
          <a:xfrm rot="10800000">
            <a:off x="9010184" y="468609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Akord 101"/>
          <p:cNvSpPr/>
          <p:nvPr/>
        </p:nvSpPr>
        <p:spPr>
          <a:xfrm>
            <a:off x="8972770" y="469330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Akord 102"/>
          <p:cNvSpPr/>
          <p:nvPr/>
        </p:nvSpPr>
        <p:spPr>
          <a:xfrm rot="10800000">
            <a:off x="7976998" y="291887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Akord 103"/>
          <p:cNvSpPr/>
          <p:nvPr/>
        </p:nvSpPr>
        <p:spPr>
          <a:xfrm rot="10800000">
            <a:off x="7868814" y="2980852"/>
            <a:ext cx="110090" cy="45719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Akord 104"/>
          <p:cNvSpPr/>
          <p:nvPr/>
        </p:nvSpPr>
        <p:spPr>
          <a:xfrm rot="10800000">
            <a:off x="7955873" y="319445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Akord 105"/>
          <p:cNvSpPr/>
          <p:nvPr/>
        </p:nvSpPr>
        <p:spPr>
          <a:xfrm rot="10800000">
            <a:off x="8028548" y="328136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Elipsa 106"/>
          <p:cNvSpPr/>
          <p:nvPr/>
        </p:nvSpPr>
        <p:spPr>
          <a:xfrm>
            <a:off x="8160035" y="3074392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Elipsa 107"/>
          <p:cNvSpPr/>
          <p:nvPr/>
        </p:nvSpPr>
        <p:spPr>
          <a:xfrm>
            <a:off x="9237991" y="5365877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Elipsa 108"/>
          <p:cNvSpPr/>
          <p:nvPr/>
        </p:nvSpPr>
        <p:spPr>
          <a:xfrm>
            <a:off x="8256030" y="3060014"/>
            <a:ext cx="61514" cy="89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Elipsa 109"/>
          <p:cNvSpPr/>
          <p:nvPr/>
        </p:nvSpPr>
        <p:spPr>
          <a:xfrm>
            <a:off x="9555570" y="5210215"/>
            <a:ext cx="61514" cy="89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Elipsa 111"/>
          <p:cNvSpPr/>
          <p:nvPr/>
        </p:nvSpPr>
        <p:spPr>
          <a:xfrm>
            <a:off x="1395569" y="4184624"/>
            <a:ext cx="205735" cy="1356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Elipsa 112"/>
          <p:cNvSpPr/>
          <p:nvPr/>
        </p:nvSpPr>
        <p:spPr>
          <a:xfrm>
            <a:off x="1417163" y="3790460"/>
            <a:ext cx="184141" cy="163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Elipsa 113"/>
          <p:cNvSpPr/>
          <p:nvPr/>
        </p:nvSpPr>
        <p:spPr>
          <a:xfrm>
            <a:off x="9128761" y="5145181"/>
            <a:ext cx="61514" cy="89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Elipsa 114"/>
          <p:cNvSpPr/>
          <p:nvPr/>
        </p:nvSpPr>
        <p:spPr>
          <a:xfrm>
            <a:off x="9320915" y="4903385"/>
            <a:ext cx="58657" cy="63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Elipsa 115"/>
          <p:cNvSpPr/>
          <p:nvPr/>
        </p:nvSpPr>
        <p:spPr>
          <a:xfrm>
            <a:off x="9111615" y="4785661"/>
            <a:ext cx="58657" cy="63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Elipsa 116"/>
          <p:cNvSpPr/>
          <p:nvPr/>
        </p:nvSpPr>
        <p:spPr>
          <a:xfrm>
            <a:off x="9634818" y="5329488"/>
            <a:ext cx="58657" cy="63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Elipsa 117"/>
          <p:cNvSpPr/>
          <p:nvPr/>
        </p:nvSpPr>
        <p:spPr>
          <a:xfrm>
            <a:off x="8895879" y="4618269"/>
            <a:ext cx="58657" cy="63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Elipsa 118"/>
          <p:cNvSpPr/>
          <p:nvPr/>
        </p:nvSpPr>
        <p:spPr>
          <a:xfrm>
            <a:off x="8660469" y="4538780"/>
            <a:ext cx="58657" cy="63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Elipsa 119"/>
          <p:cNvSpPr/>
          <p:nvPr/>
        </p:nvSpPr>
        <p:spPr>
          <a:xfrm>
            <a:off x="9702459" y="5532206"/>
            <a:ext cx="58657" cy="639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6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28699" y="463550"/>
            <a:ext cx="1048702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FFC000"/>
                </a:solidFill>
              </a:rPr>
              <a:t>19.07.1961 – legge 1012: istituzione scuole slovene</a:t>
            </a:r>
          </a:p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FFC000"/>
                </a:solidFill>
              </a:rPr>
              <a:t>Seguono DPR di istituzione delle singole scuole, piani di studio, programmi, organici</a:t>
            </a:r>
          </a:p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FFC000"/>
                </a:solidFill>
              </a:rPr>
              <a:t>1967 – indizione primi concorsi</a:t>
            </a:r>
          </a:p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FFC000"/>
                </a:solidFill>
              </a:rPr>
              <a:t>22.12.1973 – legge 932: modifiche e integrazioni alla precedente</a:t>
            </a:r>
          </a:p>
          <a:p>
            <a:pPr>
              <a:spcAft>
                <a:spcPts val="1200"/>
              </a:spcAft>
            </a:pPr>
            <a:r>
              <a:rPr lang="it-IT" sz="2800" b="1" dirty="0">
                <a:solidFill>
                  <a:srgbClr val="FFC000"/>
                </a:solidFill>
              </a:rPr>
              <a:t>D.P.R. 416 e </a:t>
            </a:r>
            <a:r>
              <a:rPr lang="it-IT" sz="2800" b="1" dirty="0" smtClean="0">
                <a:solidFill>
                  <a:srgbClr val="FFC000"/>
                </a:solidFill>
              </a:rPr>
              <a:t>417/1974 (organi collegiali, organici)</a:t>
            </a:r>
            <a:endParaRPr lang="it-IT" sz="2800" b="1" dirty="0">
              <a:solidFill>
                <a:srgbClr val="FFC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sz="2800" b="1" dirty="0">
                <a:solidFill>
                  <a:srgbClr val="FFC000"/>
                </a:solidFill>
              </a:rPr>
              <a:t>D.P.R. </a:t>
            </a:r>
            <a:r>
              <a:rPr lang="it-IT" sz="2800" b="1" dirty="0" smtClean="0">
                <a:solidFill>
                  <a:srgbClr val="FFC000"/>
                </a:solidFill>
              </a:rPr>
              <a:t>233/1998 (dimensionamento </a:t>
            </a:r>
            <a:r>
              <a:rPr lang="it-IT" sz="2800" b="1" dirty="0" err="1" smtClean="0">
                <a:solidFill>
                  <a:srgbClr val="FFC000"/>
                </a:solidFill>
              </a:rPr>
              <a:t>istit</a:t>
            </a:r>
            <a:r>
              <a:rPr lang="it-IT" sz="2800" b="1" dirty="0" smtClean="0">
                <a:solidFill>
                  <a:srgbClr val="FFC000"/>
                </a:solidFill>
              </a:rPr>
              <a:t>. </a:t>
            </a:r>
            <a:r>
              <a:rPr lang="it-IT" sz="2800" b="1" dirty="0" err="1" smtClean="0">
                <a:solidFill>
                  <a:srgbClr val="FFC000"/>
                </a:solidFill>
              </a:rPr>
              <a:t>scol</a:t>
            </a:r>
            <a:r>
              <a:rPr lang="it-IT" sz="2800" b="1" dirty="0" smtClean="0">
                <a:solidFill>
                  <a:srgbClr val="FFC000"/>
                </a:solidFill>
              </a:rPr>
              <a:t>.)</a:t>
            </a:r>
          </a:p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FFC000"/>
                </a:solidFill>
              </a:rPr>
              <a:t>23.02.2001 – legge 38: ufficio scuole slovene presso l’USR, commissione regionale, istruzione musicale, statalizzazione scuola bilingue di San Pietro al Natisone</a:t>
            </a:r>
            <a:endParaRPr lang="it-IT" sz="3200" b="1" dirty="0">
              <a:solidFill>
                <a:srgbClr val="FFC000"/>
              </a:solidFill>
            </a:endParaRPr>
          </a:p>
          <a:p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07760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7" t="46024" r="12130" b="707"/>
          <a:stretch/>
        </p:blipFill>
        <p:spPr>
          <a:xfrm>
            <a:off x="5166361" y="697934"/>
            <a:ext cx="5207349" cy="56082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93370" y="692150"/>
            <a:ext cx="3914588" cy="5763241"/>
          </a:xfrm>
        </p:spPr>
        <p:txBody>
          <a:bodyPr>
            <a:noAutofit/>
          </a:bodyPr>
          <a:lstStyle/>
          <a:p>
            <a:pPr algn="l"/>
            <a:r>
              <a:rPr lang="it-IT" sz="4000" b="1" dirty="0" smtClean="0">
                <a:solidFill>
                  <a:srgbClr val="FFC000"/>
                </a:solidFill>
              </a:rPr>
              <a:t>2014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33 primarie</a:t>
            </a:r>
            <a:endParaRPr lang="sl-SI" sz="3200" b="1" dirty="0" smtClean="0">
              <a:solidFill>
                <a:srgbClr val="FFC000"/>
              </a:solidFill>
            </a:endParaRP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31 infanzia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10 sec. 1°grado</a:t>
            </a:r>
          </a:p>
          <a:p>
            <a:pPr algn="l"/>
            <a:r>
              <a:rPr lang="it-IT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 ISTITUTI COMPRENSIVI</a:t>
            </a: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scuola primaria</a:t>
            </a:r>
            <a:endParaRPr lang="it-IT" sz="1800" dirty="0">
              <a:solidFill>
                <a:srgbClr val="FFC000"/>
              </a:solidFill>
            </a:endParaRP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scuola dell’infanzia</a:t>
            </a:r>
          </a:p>
          <a:p>
            <a:pPr algn="l"/>
            <a:r>
              <a:rPr lang="it-IT" sz="1800" dirty="0">
                <a:solidFill>
                  <a:srgbClr val="FFC000"/>
                </a:solidFill>
              </a:rPr>
              <a:t> </a:t>
            </a:r>
            <a:r>
              <a:rPr lang="it-IT" sz="1800" dirty="0" smtClean="0">
                <a:solidFill>
                  <a:srgbClr val="FFC000"/>
                </a:solidFill>
              </a:rPr>
              <a:t>          scuola secondaria 1° grado</a:t>
            </a:r>
            <a:endParaRPr lang="it-IT" sz="1800" dirty="0">
              <a:solidFill>
                <a:srgbClr val="FFC000"/>
              </a:solidFill>
            </a:endParaRPr>
          </a:p>
        </p:txBody>
      </p:sp>
      <p:sp>
        <p:nvSpPr>
          <p:cNvPr id="9" name="Akord 8"/>
          <p:cNvSpPr/>
          <p:nvPr/>
        </p:nvSpPr>
        <p:spPr>
          <a:xfrm>
            <a:off x="9623823" y="544191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kord 9"/>
          <p:cNvSpPr/>
          <p:nvPr/>
        </p:nvSpPr>
        <p:spPr>
          <a:xfrm>
            <a:off x="9542802" y="54088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kord 11"/>
          <p:cNvSpPr/>
          <p:nvPr/>
        </p:nvSpPr>
        <p:spPr>
          <a:xfrm>
            <a:off x="9465232" y="535754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kord 12"/>
          <p:cNvSpPr/>
          <p:nvPr/>
        </p:nvSpPr>
        <p:spPr>
          <a:xfrm>
            <a:off x="9391478" y="548508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kord 13"/>
          <p:cNvSpPr/>
          <p:nvPr/>
        </p:nvSpPr>
        <p:spPr>
          <a:xfrm>
            <a:off x="9123247" y="505301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kord 14"/>
          <p:cNvSpPr/>
          <p:nvPr/>
        </p:nvSpPr>
        <p:spPr>
          <a:xfrm>
            <a:off x="9344936" y="497659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kord 16"/>
          <p:cNvSpPr/>
          <p:nvPr/>
        </p:nvSpPr>
        <p:spPr>
          <a:xfrm>
            <a:off x="9129713" y="461460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kord 17"/>
          <p:cNvSpPr/>
          <p:nvPr/>
        </p:nvSpPr>
        <p:spPr>
          <a:xfrm>
            <a:off x="8760808" y="468722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kord 18"/>
          <p:cNvSpPr/>
          <p:nvPr/>
        </p:nvSpPr>
        <p:spPr>
          <a:xfrm>
            <a:off x="8552253" y="453866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kord 23"/>
          <p:cNvSpPr/>
          <p:nvPr/>
        </p:nvSpPr>
        <p:spPr>
          <a:xfrm>
            <a:off x="1354668" y="3613235"/>
            <a:ext cx="295273" cy="1809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kord 24"/>
          <p:cNvSpPr/>
          <p:nvPr/>
        </p:nvSpPr>
        <p:spPr>
          <a:xfrm>
            <a:off x="7739079" y="346873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7" name="Akord 26"/>
          <p:cNvSpPr/>
          <p:nvPr/>
        </p:nvSpPr>
        <p:spPr>
          <a:xfrm rot="10800000">
            <a:off x="1256177" y="4028778"/>
            <a:ext cx="295273" cy="1809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kord 30"/>
          <p:cNvSpPr/>
          <p:nvPr/>
        </p:nvSpPr>
        <p:spPr>
          <a:xfrm>
            <a:off x="9542802" y="510463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kord 31"/>
          <p:cNvSpPr/>
          <p:nvPr/>
        </p:nvSpPr>
        <p:spPr>
          <a:xfrm>
            <a:off x="9180721" y="488588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Akord 33"/>
          <p:cNvSpPr/>
          <p:nvPr/>
        </p:nvSpPr>
        <p:spPr>
          <a:xfrm>
            <a:off x="8521297" y="428577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kord 34"/>
          <p:cNvSpPr/>
          <p:nvPr/>
        </p:nvSpPr>
        <p:spPr>
          <a:xfrm>
            <a:off x="8760620" y="436389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kord 38"/>
          <p:cNvSpPr/>
          <p:nvPr/>
        </p:nvSpPr>
        <p:spPr>
          <a:xfrm>
            <a:off x="9396867" y="521175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Akord 43"/>
          <p:cNvSpPr/>
          <p:nvPr/>
        </p:nvSpPr>
        <p:spPr>
          <a:xfrm>
            <a:off x="7984679" y="326092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kord 45"/>
          <p:cNvSpPr/>
          <p:nvPr/>
        </p:nvSpPr>
        <p:spPr>
          <a:xfrm>
            <a:off x="7881386" y="355768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Akord 50"/>
          <p:cNvSpPr/>
          <p:nvPr/>
        </p:nvSpPr>
        <p:spPr>
          <a:xfrm>
            <a:off x="7519472" y="27632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kord 51"/>
          <p:cNvSpPr/>
          <p:nvPr/>
        </p:nvSpPr>
        <p:spPr>
          <a:xfrm>
            <a:off x="7854371" y="29859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kord 53"/>
          <p:cNvSpPr/>
          <p:nvPr/>
        </p:nvSpPr>
        <p:spPr>
          <a:xfrm>
            <a:off x="8059504" y="28298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kord 56"/>
          <p:cNvSpPr/>
          <p:nvPr/>
        </p:nvSpPr>
        <p:spPr>
          <a:xfrm rot="10800000">
            <a:off x="9378370" y="5326360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Akord 57"/>
          <p:cNvSpPr/>
          <p:nvPr/>
        </p:nvSpPr>
        <p:spPr>
          <a:xfrm rot="10800000">
            <a:off x="9350722" y="542255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kord 59"/>
          <p:cNvSpPr/>
          <p:nvPr/>
        </p:nvSpPr>
        <p:spPr>
          <a:xfrm rot="10800000">
            <a:off x="9453390" y="521554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kord 60"/>
          <p:cNvSpPr/>
          <p:nvPr/>
        </p:nvSpPr>
        <p:spPr>
          <a:xfrm rot="10800000">
            <a:off x="9623823" y="511643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kord 69"/>
          <p:cNvSpPr/>
          <p:nvPr/>
        </p:nvSpPr>
        <p:spPr>
          <a:xfrm rot="10800000">
            <a:off x="8096601" y="307153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Akord 77"/>
          <p:cNvSpPr/>
          <p:nvPr/>
        </p:nvSpPr>
        <p:spPr>
          <a:xfrm>
            <a:off x="8884927" y="444779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Akord 54"/>
          <p:cNvSpPr/>
          <p:nvPr/>
        </p:nvSpPr>
        <p:spPr>
          <a:xfrm>
            <a:off x="8083907" y="295221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Akord 58"/>
          <p:cNvSpPr/>
          <p:nvPr/>
        </p:nvSpPr>
        <p:spPr>
          <a:xfrm>
            <a:off x="7984679" y="309299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kord 63"/>
          <p:cNvSpPr/>
          <p:nvPr/>
        </p:nvSpPr>
        <p:spPr>
          <a:xfrm>
            <a:off x="7677167" y="369561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kord 64"/>
          <p:cNvSpPr/>
          <p:nvPr/>
        </p:nvSpPr>
        <p:spPr>
          <a:xfrm>
            <a:off x="7615255" y="388950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Akord 67"/>
          <p:cNvSpPr/>
          <p:nvPr/>
        </p:nvSpPr>
        <p:spPr>
          <a:xfrm>
            <a:off x="8182987" y="435244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Akord 72"/>
          <p:cNvSpPr/>
          <p:nvPr/>
        </p:nvSpPr>
        <p:spPr>
          <a:xfrm>
            <a:off x="8988084" y="481626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Akord 74"/>
          <p:cNvSpPr/>
          <p:nvPr/>
        </p:nvSpPr>
        <p:spPr>
          <a:xfrm>
            <a:off x="9273191" y="566380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Akord 79"/>
          <p:cNvSpPr/>
          <p:nvPr/>
        </p:nvSpPr>
        <p:spPr>
          <a:xfrm>
            <a:off x="9480045" y="554539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Akord 80"/>
          <p:cNvSpPr/>
          <p:nvPr/>
        </p:nvSpPr>
        <p:spPr>
          <a:xfrm>
            <a:off x="9321872" y="544191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Akord 81"/>
          <p:cNvSpPr/>
          <p:nvPr/>
        </p:nvSpPr>
        <p:spPr>
          <a:xfrm>
            <a:off x="9339629" y="532627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Akord 82"/>
          <p:cNvSpPr/>
          <p:nvPr/>
        </p:nvSpPr>
        <p:spPr>
          <a:xfrm rot="10800000">
            <a:off x="9332207" y="565224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Akord 83"/>
          <p:cNvSpPr/>
          <p:nvPr/>
        </p:nvSpPr>
        <p:spPr>
          <a:xfrm rot="10800000">
            <a:off x="9521347" y="553991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Akord 85"/>
          <p:cNvSpPr/>
          <p:nvPr/>
        </p:nvSpPr>
        <p:spPr>
          <a:xfrm rot="10800000">
            <a:off x="9664118" y="544191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Akord 86"/>
          <p:cNvSpPr/>
          <p:nvPr/>
        </p:nvSpPr>
        <p:spPr>
          <a:xfrm rot="10800000">
            <a:off x="9581543" y="539088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Akord 88"/>
          <p:cNvSpPr/>
          <p:nvPr/>
        </p:nvSpPr>
        <p:spPr>
          <a:xfrm rot="10800000">
            <a:off x="9391478" y="499430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Akord 89"/>
          <p:cNvSpPr/>
          <p:nvPr/>
        </p:nvSpPr>
        <p:spPr>
          <a:xfrm rot="10800000">
            <a:off x="9231314" y="489561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Akord 90"/>
          <p:cNvSpPr/>
          <p:nvPr/>
        </p:nvSpPr>
        <p:spPr>
          <a:xfrm rot="10800000">
            <a:off x="9154203" y="505301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Akord 93"/>
          <p:cNvSpPr/>
          <p:nvPr/>
        </p:nvSpPr>
        <p:spPr>
          <a:xfrm rot="10800000">
            <a:off x="9188420" y="461964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Akord 94"/>
          <p:cNvSpPr/>
          <p:nvPr/>
        </p:nvSpPr>
        <p:spPr>
          <a:xfrm rot="10800000">
            <a:off x="9046784" y="480790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Akord 95"/>
          <p:cNvSpPr/>
          <p:nvPr/>
        </p:nvSpPr>
        <p:spPr>
          <a:xfrm rot="10800000">
            <a:off x="8593932" y="453866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Akord 96"/>
          <p:cNvSpPr/>
          <p:nvPr/>
        </p:nvSpPr>
        <p:spPr>
          <a:xfrm rot="10800000">
            <a:off x="8823015" y="468722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Akord 97"/>
          <p:cNvSpPr/>
          <p:nvPr/>
        </p:nvSpPr>
        <p:spPr>
          <a:xfrm rot="10800000">
            <a:off x="8223047" y="435209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Akord 98"/>
          <p:cNvSpPr/>
          <p:nvPr/>
        </p:nvSpPr>
        <p:spPr>
          <a:xfrm rot="10800000">
            <a:off x="8401611" y="419603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Akord 100"/>
          <p:cNvSpPr/>
          <p:nvPr/>
        </p:nvSpPr>
        <p:spPr>
          <a:xfrm rot="10800000">
            <a:off x="8984872" y="465388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Akord 102"/>
          <p:cNvSpPr/>
          <p:nvPr/>
        </p:nvSpPr>
        <p:spPr>
          <a:xfrm rot="10800000">
            <a:off x="7553343" y="274965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Akord 103"/>
          <p:cNvSpPr/>
          <p:nvPr/>
        </p:nvSpPr>
        <p:spPr>
          <a:xfrm rot="10800000">
            <a:off x="7868813" y="2981035"/>
            <a:ext cx="87059" cy="59930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Akord 104"/>
          <p:cNvSpPr/>
          <p:nvPr/>
        </p:nvSpPr>
        <p:spPr>
          <a:xfrm rot="10800000">
            <a:off x="8030523" y="3083450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Akord 105"/>
          <p:cNvSpPr/>
          <p:nvPr/>
        </p:nvSpPr>
        <p:spPr>
          <a:xfrm rot="10800000">
            <a:off x="8021995" y="324202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rostoročno 4"/>
          <p:cNvSpPr/>
          <p:nvPr/>
        </p:nvSpPr>
        <p:spPr>
          <a:xfrm>
            <a:off x="9126071" y="5132659"/>
            <a:ext cx="1032902" cy="479247"/>
          </a:xfrm>
          <a:custGeom>
            <a:avLst/>
            <a:gdLst>
              <a:gd name="connsiteX0" fmla="*/ 0 w 1032902"/>
              <a:gd name="connsiteY0" fmla="*/ 479247 h 479247"/>
              <a:gd name="connsiteX1" fmla="*/ 998070 w 1032902"/>
              <a:gd name="connsiteY1" fmla="*/ 13082 h 479247"/>
              <a:gd name="connsiteX2" fmla="*/ 908423 w 1032902"/>
              <a:gd name="connsiteY2" fmla="*/ 54917 h 479247"/>
              <a:gd name="connsiteX3" fmla="*/ 1021976 w 1032902"/>
              <a:gd name="connsiteY3" fmla="*/ 7106 h 479247"/>
              <a:gd name="connsiteX4" fmla="*/ 1021976 w 1032902"/>
              <a:gd name="connsiteY4" fmla="*/ 1129 h 47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902" h="479247">
                <a:moveTo>
                  <a:pt x="0" y="479247"/>
                </a:moveTo>
                <a:lnTo>
                  <a:pt x="998070" y="13082"/>
                </a:lnTo>
                <a:lnTo>
                  <a:pt x="908423" y="54917"/>
                </a:lnTo>
                <a:cubicBezTo>
                  <a:pt x="912407" y="53921"/>
                  <a:pt x="1003051" y="16071"/>
                  <a:pt x="1021976" y="7106"/>
                </a:cubicBezTo>
                <a:cubicBezTo>
                  <a:pt x="1040901" y="-1859"/>
                  <a:pt x="1031438" y="-365"/>
                  <a:pt x="1021976" y="1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6" name="Prostoročno 5"/>
          <p:cNvSpPr/>
          <p:nvPr/>
        </p:nvSpPr>
        <p:spPr>
          <a:xfrm>
            <a:off x="8600141" y="4119266"/>
            <a:ext cx="497595" cy="670108"/>
          </a:xfrm>
          <a:custGeom>
            <a:avLst/>
            <a:gdLst>
              <a:gd name="connsiteX0" fmla="*/ 0 w 497595"/>
              <a:gd name="connsiteY0" fmla="*/ 638005 h 670108"/>
              <a:gd name="connsiteX1" fmla="*/ 191247 w 497595"/>
              <a:gd name="connsiteY1" fmla="*/ 518475 h 670108"/>
              <a:gd name="connsiteX2" fmla="*/ 430306 w 497595"/>
              <a:gd name="connsiteY2" fmla="*/ 661910 h 670108"/>
              <a:gd name="connsiteX3" fmla="*/ 496047 w 497595"/>
              <a:gd name="connsiteY3" fmla="*/ 584216 h 670108"/>
              <a:gd name="connsiteX4" fmla="*/ 382494 w 497595"/>
              <a:gd name="connsiteY4" fmla="*/ 28405 h 670108"/>
              <a:gd name="connsiteX5" fmla="*/ 400424 w 497595"/>
              <a:gd name="connsiteY5" fmla="*/ 76216 h 670108"/>
              <a:gd name="connsiteX6" fmla="*/ 394447 w 497595"/>
              <a:gd name="connsiteY6" fmla="*/ 34381 h 670108"/>
              <a:gd name="connsiteX7" fmla="*/ 394447 w 497595"/>
              <a:gd name="connsiteY7" fmla="*/ 40358 h 67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595" h="670108">
                <a:moveTo>
                  <a:pt x="0" y="638005"/>
                </a:moveTo>
                <a:cubicBezTo>
                  <a:pt x="59764" y="576248"/>
                  <a:pt x="119529" y="514491"/>
                  <a:pt x="191247" y="518475"/>
                </a:cubicBezTo>
                <a:cubicBezTo>
                  <a:pt x="262965" y="522459"/>
                  <a:pt x="379506" y="650953"/>
                  <a:pt x="430306" y="661910"/>
                </a:cubicBezTo>
                <a:cubicBezTo>
                  <a:pt x="481106" y="672867"/>
                  <a:pt x="504016" y="689800"/>
                  <a:pt x="496047" y="584216"/>
                </a:cubicBezTo>
                <a:cubicBezTo>
                  <a:pt x="488078" y="478632"/>
                  <a:pt x="398431" y="113072"/>
                  <a:pt x="382494" y="28405"/>
                </a:cubicBezTo>
                <a:cubicBezTo>
                  <a:pt x="366557" y="-56262"/>
                  <a:pt x="398432" y="75220"/>
                  <a:pt x="400424" y="76216"/>
                </a:cubicBezTo>
                <a:cubicBezTo>
                  <a:pt x="402416" y="77212"/>
                  <a:pt x="395443" y="40357"/>
                  <a:pt x="394447" y="34381"/>
                </a:cubicBezTo>
                <a:cubicBezTo>
                  <a:pt x="393451" y="28405"/>
                  <a:pt x="393949" y="34381"/>
                  <a:pt x="394447" y="403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rostoročno 15"/>
          <p:cNvSpPr/>
          <p:nvPr/>
        </p:nvSpPr>
        <p:spPr>
          <a:xfrm>
            <a:off x="8873217" y="4786830"/>
            <a:ext cx="1098434" cy="457320"/>
          </a:xfrm>
          <a:custGeom>
            <a:avLst/>
            <a:gdLst>
              <a:gd name="connsiteX0" fmla="*/ 0 w 1098434"/>
              <a:gd name="connsiteY0" fmla="*/ 174866 h 457320"/>
              <a:gd name="connsiteX1" fmla="*/ 364565 w 1098434"/>
              <a:gd name="connsiteY1" fmla="*/ 174866 h 457320"/>
              <a:gd name="connsiteX2" fmla="*/ 711200 w 1098434"/>
              <a:gd name="connsiteY2" fmla="*/ 455760 h 457320"/>
              <a:gd name="connsiteX3" fmla="*/ 1069788 w 1098434"/>
              <a:gd name="connsiteY3" fmla="*/ 31431 h 457320"/>
              <a:gd name="connsiteX4" fmla="*/ 1075765 w 1098434"/>
              <a:gd name="connsiteY4" fmla="*/ 31431 h 457320"/>
              <a:gd name="connsiteX5" fmla="*/ 1075765 w 1098434"/>
              <a:gd name="connsiteY5" fmla="*/ 31431 h 457320"/>
              <a:gd name="connsiteX6" fmla="*/ 1075765 w 1098434"/>
              <a:gd name="connsiteY6" fmla="*/ 31431 h 457320"/>
              <a:gd name="connsiteX7" fmla="*/ 1075765 w 1098434"/>
              <a:gd name="connsiteY7" fmla="*/ 31431 h 45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434" h="457320">
                <a:moveTo>
                  <a:pt x="0" y="174866"/>
                </a:moveTo>
                <a:cubicBezTo>
                  <a:pt x="123016" y="151458"/>
                  <a:pt x="246032" y="128050"/>
                  <a:pt x="364565" y="174866"/>
                </a:cubicBezTo>
                <a:cubicBezTo>
                  <a:pt x="483098" y="221682"/>
                  <a:pt x="593663" y="479666"/>
                  <a:pt x="711200" y="455760"/>
                </a:cubicBezTo>
                <a:cubicBezTo>
                  <a:pt x="828737" y="431854"/>
                  <a:pt x="1009027" y="102152"/>
                  <a:pt x="1069788" y="31431"/>
                </a:cubicBezTo>
                <a:cubicBezTo>
                  <a:pt x="1130549" y="-39290"/>
                  <a:pt x="1075765" y="31431"/>
                  <a:pt x="1075765" y="31431"/>
                </a:cubicBezTo>
                <a:lnTo>
                  <a:pt x="1075765" y="31431"/>
                </a:lnTo>
                <a:lnTo>
                  <a:pt x="1075765" y="31431"/>
                </a:lnTo>
                <a:lnTo>
                  <a:pt x="1075765" y="314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rostoročno 19"/>
          <p:cNvSpPr/>
          <p:nvPr/>
        </p:nvSpPr>
        <p:spPr>
          <a:xfrm>
            <a:off x="8988612" y="5181600"/>
            <a:ext cx="724636" cy="167716"/>
          </a:xfrm>
          <a:custGeom>
            <a:avLst/>
            <a:gdLst>
              <a:gd name="connsiteX0" fmla="*/ 0 w 724636"/>
              <a:gd name="connsiteY0" fmla="*/ 0 h 167716"/>
              <a:gd name="connsiteX1" fmla="*/ 388470 w 724636"/>
              <a:gd name="connsiteY1" fmla="*/ 107576 h 167716"/>
              <a:gd name="connsiteX2" fmla="*/ 472141 w 724636"/>
              <a:gd name="connsiteY2" fmla="*/ 113553 h 167716"/>
              <a:gd name="connsiteX3" fmla="*/ 681317 w 724636"/>
              <a:gd name="connsiteY3" fmla="*/ 167341 h 167716"/>
              <a:gd name="connsiteX4" fmla="*/ 723153 w 724636"/>
              <a:gd name="connsiteY4" fmla="*/ 137459 h 167716"/>
              <a:gd name="connsiteX5" fmla="*/ 711200 w 724636"/>
              <a:gd name="connsiteY5" fmla="*/ 137459 h 1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636" h="167716">
                <a:moveTo>
                  <a:pt x="0" y="0"/>
                </a:moveTo>
                <a:lnTo>
                  <a:pt x="388470" y="107576"/>
                </a:lnTo>
                <a:cubicBezTo>
                  <a:pt x="467160" y="126501"/>
                  <a:pt x="423333" y="103592"/>
                  <a:pt x="472141" y="113553"/>
                </a:cubicBezTo>
                <a:cubicBezTo>
                  <a:pt x="520949" y="123514"/>
                  <a:pt x="639482" y="163357"/>
                  <a:pt x="681317" y="167341"/>
                </a:cubicBezTo>
                <a:cubicBezTo>
                  <a:pt x="723152" y="171325"/>
                  <a:pt x="718173" y="142439"/>
                  <a:pt x="723153" y="137459"/>
                </a:cubicBezTo>
                <a:cubicBezTo>
                  <a:pt x="728134" y="132479"/>
                  <a:pt x="719667" y="134969"/>
                  <a:pt x="711200" y="137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Akord 106"/>
          <p:cNvSpPr/>
          <p:nvPr/>
        </p:nvSpPr>
        <p:spPr>
          <a:xfrm rot="10800000">
            <a:off x="9490391" y="534441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lipsa 20"/>
          <p:cNvSpPr/>
          <p:nvPr/>
        </p:nvSpPr>
        <p:spPr>
          <a:xfrm>
            <a:off x="9200756" y="4784586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Elipsa 107"/>
          <p:cNvSpPr/>
          <p:nvPr/>
        </p:nvSpPr>
        <p:spPr>
          <a:xfrm>
            <a:off x="8945038" y="4807901"/>
            <a:ext cx="45719" cy="7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Elipsa 108"/>
          <p:cNvSpPr/>
          <p:nvPr/>
        </p:nvSpPr>
        <p:spPr>
          <a:xfrm>
            <a:off x="8582688" y="4454320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Elipsa 109"/>
          <p:cNvSpPr/>
          <p:nvPr/>
        </p:nvSpPr>
        <p:spPr>
          <a:xfrm>
            <a:off x="9482886" y="5619295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Elipsa 110"/>
          <p:cNvSpPr/>
          <p:nvPr/>
        </p:nvSpPr>
        <p:spPr>
          <a:xfrm>
            <a:off x="9346706" y="5115865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Elipsa 111"/>
          <p:cNvSpPr/>
          <p:nvPr/>
        </p:nvSpPr>
        <p:spPr>
          <a:xfrm>
            <a:off x="9286462" y="5340669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Elipsa 112"/>
          <p:cNvSpPr/>
          <p:nvPr/>
        </p:nvSpPr>
        <p:spPr>
          <a:xfrm>
            <a:off x="9566779" y="5242982"/>
            <a:ext cx="45719" cy="7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rostoročno 21"/>
          <p:cNvSpPr/>
          <p:nvPr/>
        </p:nvSpPr>
        <p:spPr>
          <a:xfrm>
            <a:off x="8104094" y="3830918"/>
            <a:ext cx="167341" cy="639482"/>
          </a:xfrm>
          <a:custGeom>
            <a:avLst/>
            <a:gdLst>
              <a:gd name="connsiteX0" fmla="*/ 0 w 167341"/>
              <a:gd name="connsiteY0" fmla="*/ 639482 h 639482"/>
              <a:gd name="connsiteX1" fmla="*/ 167341 w 167341"/>
              <a:gd name="connsiteY1" fmla="*/ 0 h 639482"/>
              <a:gd name="connsiteX2" fmla="*/ 167341 w 167341"/>
              <a:gd name="connsiteY2" fmla="*/ 0 h 63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41" h="639482">
                <a:moveTo>
                  <a:pt x="0" y="639482"/>
                </a:moveTo>
                <a:lnTo>
                  <a:pt x="167341" y="0"/>
                </a:lnTo>
                <a:lnTo>
                  <a:pt x="16734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Akord 84"/>
          <p:cNvSpPr/>
          <p:nvPr/>
        </p:nvSpPr>
        <p:spPr>
          <a:xfrm rot="10800000">
            <a:off x="8096601" y="2811850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Akord 87"/>
          <p:cNvSpPr/>
          <p:nvPr/>
        </p:nvSpPr>
        <p:spPr>
          <a:xfrm rot="10800000">
            <a:off x="7708123" y="367288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Akord 91"/>
          <p:cNvSpPr/>
          <p:nvPr/>
        </p:nvSpPr>
        <p:spPr>
          <a:xfrm rot="10800000">
            <a:off x="7654557" y="387737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Akord 92"/>
          <p:cNvSpPr/>
          <p:nvPr/>
        </p:nvSpPr>
        <p:spPr>
          <a:xfrm rot="10800000">
            <a:off x="7912342" y="354604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Akord 99"/>
          <p:cNvSpPr/>
          <p:nvPr/>
        </p:nvSpPr>
        <p:spPr>
          <a:xfrm rot="10800000">
            <a:off x="7772110" y="3446762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Akord 101"/>
          <p:cNvSpPr/>
          <p:nvPr/>
        </p:nvSpPr>
        <p:spPr>
          <a:xfrm rot="10800000">
            <a:off x="7831072" y="343339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rostoročno 6"/>
          <p:cNvSpPr/>
          <p:nvPr/>
        </p:nvSpPr>
        <p:spPr>
          <a:xfrm>
            <a:off x="7311528" y="3349128"/>
            <a:ext cx="1145754" cy="113841"/>
          </a:xfrm>
          <a:custGeom>
            <a:avLst/>
            <a:gdLst>
              <a:gd name="connsiteX0" fmla="*/ 0 w 1145754"/>
              <a:gd name="connsiteY0" fmla="*/ 0 h 113841"/>
              <a:gd name="connsiteX1" fmla="*/ 1145754 w 1145754"/>
              <a:gd name="connsiteY1" fmla="*/ 113841 h 113841"/>
              <a:gd name="connsiteX2" fmla="*/ 1145754 w 1145754"/>
              <a:gd name="connsiteY2" fmla="*/ 113841 h 113841"/>
              <a:gd name="connsiteX3" fmla="*/ 1145754 w 1145754"/>
              <a:gd name="connsiteY3" fmla="*/ 113841 h 11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754" h="113841">
                <a:moveTo>
                  <a:pt x="0" y="0"/>
                </a:moveTo>
                <a:lnTo>
                  <a:pt x="1145754" y="113841"/>
                </a:lnTo>
                <a:lnTo>
                  <a:pt x="1145754" y="113841"/>
                </a:lnTo>
                <a:lnTo>
                  <a:pt x="1145754" y="1138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Elipsa 113"/>
          <p:cNvSpPr/>
          <p:nvPr/>
        </p:nvSpPr>
        <p:spPr>
          <a:xfrm>
            <a:off x="7792857" y="3659020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Elipsa 114"/>
          <p:cNvSpPr/>
          <p:nvPr/>
        </p:nvSpPr>
        <p:spPr>
          <a:xfrm>
            <a:off x="7900243" y="3113318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Elipsa 115"/>
          <p:cNvSpPr/>
          <p:nvPr/>
        </p:nvSpPr>
        <p:spPr>
          <a:xfrm>
            <a:off x="8735088" y="4606720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Elipsa 116"/>
          <p:cNvSpPr/>
          <p:nvPr/>
        </p:nvSpPr>
        <p:spPr>
          <a:xfrm>
            <a:off x="1305323" y="4397230"/>
            <a:ext cx="196981" cy="22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Akord 117"/>
          <p:cNvSpPr/>
          <p:nvPr/>
        </p:nvSpPr>
        <p:spPr>
          <a:xfrm rot="10800000">
            <a:off x="7386448" y="198925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Elipsa 118"/>
          <p:cNvSpPr/>
          <p:nvPr/>
        </p:nvSpPr>
        <p:spPr>
          <a:xfrm>
            <a:off x="7464586" y="1899850"/>
            <a:ext cx="61514" cy="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Akord 119"/>
          <p:cNvSpPr/>
          <p:nvPr/>
        </p:nvSpPr>
        <p:spPr>
          <a:xfrm>
            <a:off x="7345698" y="203079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rostoročno 7"/>
          <p:cNvSpPr/>
          <p:nvPr/>
        </p:nvSpPr>
        <p:spPr>
          <a:xfrm>
            <a:off x="6905625" y="2351970"/>
            <a:ext cx="1738577" cy="248355"/>
          </a:xfrm>
          <a:custGeom>
            <a:avLst/>
            <a:gdLst>
              <a:gd name="connsiteX0" fmla="*/ 0 w 1981900"/>
              <a:gd name="connsiteY0" fmla="*/ 248355 h 248355"/>
              <a:gd name="connsiteX1" fmla="*/ 1866900 w 1981900"/>
              <a:gd name="connsiteY1" fmla="*/ 10230 h 248355"/>
              <a:gd name="connsiteX2" fmla="*/ 1866900 w 1981900"/>
              <a:gd name="connsiteY2" fmla="*/ 10230 h 248355"/>
              <a:gd name="connsiteX3" fmla="*/ 1866900 w 1981900"/>
              <a:gd name="connsiteY3" fmla="*/ 10230 h 248355"/>
              <a:gd name="connsiteX4" fmla="*/ 1981200 w 1981900"/>
              <a:gd name="connsiteY4" fmla="*/ 10230 h 248355"/>
              <a:gd name="connsiteX5" fmla="*/ 1914525 w 1981900"/>
              <a:gd name="connsiteY5" fmla="*/ 705 h 248355"/>
              <a:gd name="connsiteX6" fmla="*/ 1905000 w 1981900"/>
              <a:gd name="connsiteY6" fmla="*/ 705 h 248355"/>
              <a:gd name="connsiteX7" fmla="*/ 1905000 w 1981900"/>
              <a:gd name="connsiteY7" fmla="*/ 70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900" h="248355">
                <a:moveTo>
                  <a:pt x="0" y="248355"/>
                </a:moveTo>
                <a:lnTo>
                  <a:pt x="1866900" y="10230"/>
                </a:lnTo>
                <a:lnTo>
                  <a:pt x="1866900" y="10230"/>
                </a:lnTo>
                <a:lnTo>
                  <a:pt x="1866900" y="10230"/>
                </a:lnTo>
                <a:cubicBezTo>
                  <a:pt x="1885950" y="10230"/>
                  <a:pt x="1973262" y="11818"/>
                  <a:pt x="1981200" y="10230"/>
                </a:cubicBezTo>
                <a:cubicBezTo>
                  <a:pt x="1989138" y="8642"/>
                  <a:pt x="1927225" y="2292"/>
                  <a:pt x="1914525" y="705"/>
                </a:cubicBezTo>
                <a:cubicBezTo>
                  <a:pt x="1901825" y="-882"/>
                  <a:pt x="1905000" y="705"/>
                  <a:pt x="1905000" y="705"/>
                </a:cubicBezTo>
                <a:lnTo>
                  <a:pt x="1905000" y="7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oljeZBesedilom 10"/>
          <p:cNvSpPr txBox="1"/>
          <p:nvPr/>
        </p:nvSpPr>
        <p:spPr>
          <a:xfrm>
            <a:off x="376355" y="4940163"/>
            <a:ext cx="4214292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Gorizia:	Trieste</a:t>
            </a:r>
            <a:r>
              <a:rPr lang="it-IT" sz="2800" b="1" dirty="0">
                <a:solidFill>
                  <a:srgbClr val="0070C0"/>
                </a:solidFill>
              </a:rPr>
              <a:t>:</a:t>
            </a:r>
          </a:p>
          <a:p>
            <a:r>
              <a:rPr lang="it-IT" sz="2800" b="1" dirty="0" smtClean="0">
                <a:solidFill>
                  <a:srgbClr val="0070C0"/>
                </a:solidFill>
              </a:rPr>
              <a:t>2 </a:t>
            </a:r>
            <a:r>
              <a:rPr lang="it-IT" sz="2800" b="1" dirty="0" err="1" smtClean="0">
                <a:solidFill>
                  <a:srgbClr val="0070C0"/>
                </a:solidFill>
              </a:rPr>
              <a:t>ist</a:t>
            </a:r>
            <a:r>
              <a:rPr lang="it-IT" sz="2800" b="1" dirty="0" smtClean="0">
                <a:solidFill>
                  <a:srgbClr val="0070C0"/>
                </a:solidFill>
              </a:rPr>
              <a:t>. </a:t>
            </a:r>
            <a:r>
              <a:rPr lang="it-IT" sz="2800" b="1" dirty="0" err="1" smtClean="0">
                <a:solidFill>
                  <a:srgbClr val="0070C0"/>
                </a:solidFill>
              </a:rPr>
              <a:t>sup</a:t>
            </a:r>
            <a:r>
              <a:rPr lang="it-IT" sz="2800" b="1" dirty="0">
                <a:solidFill>
                  <a:srgbClr val="0070C0"/>
                </a:solidFill>
              </a:rPr>
              <a:t>.</a:t>
            </a:r>
            <a:r>
              <a:rPr lang="it-IT" sz="2800" b="1" dirty="0" smtClean="0">
                <a:solidFill>
                  <a:srgbClr val="0070C0"/>
                </a:solidFill>
              </a:rPr>
              <a:t> 	4 </a:t>
            </a:r>
            <a:r>
              <a:rPr lang="it-IT" sz="2800" b="1" dirty="0" err="1">
                <a:solidFill>
                  <a:srgbClr val="0070C0"/>
                </a:solidFill>
              </a:rPr>
              <a:t>ist</a:t>
            </a:r>
            <a:r>
              <a:rPr lang="it-IT" sz="2800" b="1" dirty="0">
                <a:solidFill>
                  <a:srgbClr val="0070C0"/>
                </a:solidFill>
              </a:rPr>
              <a:t>. </a:t>
            </a:r>
            <a:r>
              <a:rPr lang="it-IT" sz="2800" b="1" dirty="0" err="1">
                <a:solidFill>
                  <a:srgbClr val="0070C0"/>
                </a:solidFill>
              </a:rPr>
              <a:t>sup</a:t>
            </a:r>
            <a:r>
              <a:rPr lang="it-IT" sz="2800" b="1" dirty="0">
                <a:solidFill>
                  <a:srgbClr val="0070C0"/>
                </a:solidFill>
              </a:rPr>
              <a:t>. </a:t>
            </a:r>
          </a:p>
          <a:p>
            <a:r>
              <a:rPr lang="it-IT" sz="2800" b="1" dirty="0" smtClean="0">
                <a:solidFill>
                  <a:srgbClr val="0070C0"/>
                </a:solidFill>
              </a:rPr>
              <a:t>5 indirizzi	11 indirizzi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1"/>
          <p:cNvGraphicFramePr/>
          <p:nvPr>
            <p:extLst>
              <p:ext uri="{D42A27DB-BD31-4B8C-83A1-F6EECF244321}">
                <p14:modId xmlns:p14="http://schemas.microsoft.com/office/powerpoint/2010/main" val="3673925231"/>
              </p:ext>
            </p:extLst>
          </p:nvPr>
        </p:nvGraphicFramePr>
        <p:xfrm>
          <a:off x="781396" y="332509"/>
          <a:ext cx="10740044" cy="627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788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38614"/>
              </p:ext>
            </p:extLst>
          </p:nvPr>
        </p:nvGraphicFramePr>
        <p:xfrm>
          <a:off x="794084" y="387145"/>
          <a:ext cx="10471324" cy="60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02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71738"/>
              </p:ext>
            </p:extLst>
          </p:nvPr>
        </p:nvGraphicFramePr>
        <p:xfrm>
          <a:off x="529389" y="387145"/>
          <a:ext cx="11141244" cy="60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64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45820" y="4143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b="1" dirty="0" smtClean="0">
                <a:solidFill>
                  <a:srgbClr val="FF0000"/>
                </a:solidFill>
              </a:rPr>
              <a:t>REPERTORIO LINGUISTICO </a:t>
            </a:r>
            <a:br>
              <a:rPr lang="it-IT" altLang="it-IT" sz="4000" b="1" dirty="0" smtClean="0">
                <a:solidFill>
                  <a:srgbClr val="FF0000"/>
                </a:solidFill>
              </a:rPr>
            </a:br>
            <a:r>
              <a:rPr lang="it-IT" altLang="it-IT" sz="2800" b="1" dirty="0" smtClean="0">
                <a:solidFill>
                  <a:srgbClr val="FF0000"/>
                </a:solidFill>
              </a:rPr>
              <a:t>Trieste - Gorizia</a:t>
            </a:r>
            <a:endParaRPr lang="it-IT" alt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45820" y="1744980"/>
            <a:ext cx="3467100" cy="4535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it-IT" altLang="it-IT" b="1" dirty="0" smtClean="0">
                <a:solidFill>
                  <a:schemeClr val="accent2"/>
                </a:solidFill>
              </a:rPr>
              <a:t>LINGUA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b="1" dirty="0" smtClean="0">
                <a:solidFill>
                  <a:schemeClr val="accent2"/>
                </a:solidFill>
              </a:rPr>
              <a:t>STANDARD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b="1" dirty="0" smtClean="0">
                <a:solidFill>
                  <a:schemeClr val="accent2"/>
                </a:solidFill>
              </a:rPr>
              <a:t>SLOVENA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600" b="1" dirty="0" smtClean="0">
                <a:solidFill>
                  <a:schemeClr val="accent2"/>
                </a:solidFill>
              </a:rPr>
              <a:t>(scuola, mass-media, teatro,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600" b="1" dirty="0" smtClean="0">
                <a:solidFill>
                  <a:schemeClr val="accent2"/>
                </a:solidFill>
              </a:rPr>
              <a:t>associazioni, contatti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600" b="1" dirty="0" smtClean="0">
                <a:solidFill>
                  <a:schemeClr val="accent2"/>
                </a:solidFill>
              </a:rPr>
              <a:t>transfrontalieri)</a:t>
            </a:r>
            <a:r>
              <a:rPr lang="it-IT" altLang="it-IT" sz="1400" dirty="0" smtClean="0">
                <a:solidFill>
                  <a:schemeClr val="accent2"/>
                </a:solidFill>
              </a:rPr>
              <a:t> 	</a:t>
            </a:r>
            <a:r>
              <a:rPr lang="it-IT" altLang="it-IT" sz="1400" dirty="0" smtClean="0"/>
              <a:t>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2000" dirty="0" smtClean="0"/>
              <a:t>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DIALETTO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SLOVENO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(comunicazione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quotidiana interna)</a:t>
            </a:r>
            <a:r>
              <a:rPr lang="it-IT" alt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400" dirty="0" smtClean="0"/>
              <a:t>						</a:t>
            </a:r>
            <a:endParaRPr lang="it-IT" altLang="it-IT" sz="1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19700" y="1557338"/>
            <a:ext cx="33845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92D050"/>
                </a:solidFill>
              </a:rPr>
              <a:t>LINGUA STANDARD ITALIANA</a:t>
            </a:r>
          </a:p>
          <a:p>
            <a:pPr algn="ctr"/>
            <a:r>
              <a:rPr lang="it-IT" altLang="it-IT" sz="2000" dirty="0">
                <a:solidFill>
                  <a:srgbClr val="92D050"/>
                </a:solidFill>
              </a:rPr>
              <a:t>(</a:t>
            </a:r>
            <a:r>
              <a:rPr lang="it-IT" altLang="it-IT" sz="2000" b="1" dirty="0">
                <a:solidFill>
                  <a:srgbClr val="92D050"/>
                </a:solidFill>
              </a:rPr>
              <a:t>uso ufficiale!</a:t>
            </a:r>
            <a:r>
              <a:rPr lang="it-IT" altLang="it-IT" sz="2000" dirty="0">
                <a:solidFill>
                  <a:srgbClr val="92D050"/>
                </a:solidFill>
              </a:rPr>
              <a:t>)</a:t>
            </a:r>
          </a:p>
          <a:p>
            <a:endParaRPr lang="it-IT" altLang="it-IT" sz="2000" dirty="0">
              <a:solidFill>
                <a:srgbClr val="CC0066"/>
              </a:solidFill>
            </a:endParaRPr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r>
              <a:rPr lang="it-IT" altLang="it-IT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DIALETTO    ITALIANO</a:t>
            </a:r>
          </a:p>
          <a:p>
            <a:r>
              <a:rPr lang="it-IT" altLang="it-IT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(ambiti molto vasti)</a:t>
            </a:r>
            <a:r>
              <a:rPr lang="it-IT" alt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4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 txBox="1">
            <a:spLocks noChangeArrowheads="1"/>
          </p:cNvSpPr>
          <p:nvPr/>
        </p:nvSpPr>
        <p:spPr>
          <a:xfrm>
            <a:off x="539750" y="404813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b="1" smtClean="0">
                <a:solidFill>
                  <a:srgbClr val="CC3300"/>
                </a:solidFill>
              </a:rPr>
              <a:t>REPERTORIO LINGUISTICO </a:t>
            </a:r>
            <a:br>
              <a:rPr lang="it-IT" altLang="it-IT" sz="4000" b="1" smtClean="0">
                <a:solidFill>
                  <a:srgbClr val="CC3300"/>
                </a:solidFill>
              </a:rPr>
            </a:br>
            <a:r>
              <a:rPr lang="it-IT" altLang="it-IT" sz="2800" b="1" smtClean="0">
                <a:solidFill>
                  <a:srgbClr val="CC3300"/>
                </a:solidFill>
              </a:rPr>
              <a:t>Udine</a:t>
            </a:r>
            <a:endParaRPr lang="it-IT" altLang="it-IT" sz="4000" b="1">
              <a:solidFill>
                <a:srgbClr val="CC3300"/>
              </a:solidFill>
            </a:endParaRPr>
          </a:p>
        </p:txBody>
      </p:sp>
      <p:graphicFrame>
        <p:nvGraphicFramePr>
          <p:cNvPr id="3" name="Group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476659"/>
              </p:ext>
            </p:extLst>
          </p:nvPr>
        </p:nvGraphicFramePr>
        <p:xfrm>
          <a:off x="250825" y="1412875"/>
          <a:ext cx="8435975" cy="5121529"/>
        </p:xfrm>
        <a:graphic>
          <a:graphicData uri="http://schemas.openxmlformats.org/drawingml/2006/table">
            <a:tbl>
              <a:tblPr/>
              <a:tblGrid>
                <a:gridCol w="3168650"/>
                <a:gridCol w="830263"/>
                <a:gridCol w="393700"/>
                <a:gridCol w="288925"/>
                <a:gridCol w="182562"/>
                <a:gridCol w="1041400"/>
                <a:gridCol w="2530475"/>
              </a:tblGrid>
              <a:tr h="15303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LINGUA STANDARD SLOVENA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(associazioni, contatti transfrontalieri)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LINGUA STANDARD ITALIANA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(uso ufficiale, contatti esterni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(friulano)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162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DIALETTO SLOVENO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(comunicazione quotidiana interna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interferenze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sostituzione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di codice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4"/>
          <p:cNvSpPr txBox="1">
            <a:spLocks noChangeArrowheads="1"/>
          </p:cNvSpPr>
          <p:nvPr/>
        </p:nvSpPr>
        <p:spPr>
          <a:xfrm>
            <a:off x="539750" y="404813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b="1" smtClean="0">
                <a:solidFill>
                  <a:srgbClr val="CC3300"/>
                </a:solidFill>
              </a:rPr>
              <a:t>REPERTORIO LINGUISTICO </a:t>
            </a:r>
            <a:br>
              <a:rPr lang="it-IT" altLang="it-IT" sz="4000" b="1" smtClean="0">
                <a:solidFill>
                  <a:srgbClr val="CC3300"/>
                </a:solidFill>
              </a:rPr>
            </a:br>
            <a:r>
              <a:rPr lang="it-IT" altLang="it-IT" sz="2800" b="1" smtClean="0">
                <a:solidFill>
                  <a:srgbClr val="CC3300"/>
                </a:solidFill>
              </a:rPr>
              <a:t>Udine</a:t>
            </a:r>
            <a:endParaRPr lang="it-IT" altLang="it-IT" sz="4000" b="1">
              <a:solidFill>
                <a:srgbClr val="CC3300"/>
              </a:solidFill>
            </a:endParaRPr>
          </a:p>
        </p:txBody>
      </p:sp>
      <p:sp>
        <p:nvSpPr>
          <p:cNvPr id="5" name="Line 56"/>
          <p:cNvSpPr>
            <a:spLocks noChangeShapeType="1"/>
          </p:cNvSpPr>
          <p:nvPr/>
        </p:nvSpPr>
        <p:spPr bwMode="auto">
          <a:xfrm>
            <a:off x="7740650" y="5157788"/>
            <a:ext cx="863600" cy="0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auto">
          <a:xfrm>
            <a:off x="7596188" y="5734050"/>
            <a:ext cx="936625" cy="118110"/>
          </a:xfrm>
          <a:prstGeom prst="rightArrow">
            <a:avLst>
              <a:gd name="adj1" fmla="val 50000"/>
              <a:gd name="adj2" fmla="val 320652"/>
            </a:avLst>
          </a:prstGeom>
          <a:solidFill>
            <a:srgbClr val="FF3300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58"/>
          <p:cNvSpPr>
            <a:spLocks noChangeArrowheads="1"/>
          </p:cNvSpPr>
          <p:nvPr/>
        </p:nvSpPr>
        <p:spPr bwMode="auto">
          <a:xfrm rot="21228837">
            <a:off x="3851275" y="1916113"/>
            <a:ext cx="1655763" cy="144462"/>
          </a:xfrm>
          <a:prstGeom prst="leftArrow">
            <a:avLst>
              <a:gd name="adj1" fmla="val 50000"/>
              <a:gd name="adj2" fmla="val 286540"/>
            </a:avLst>
          </a:prstGeom>
          <a:solidFill>
            <a:srgbClr val="FF3300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 rot="19767941">
            <a:off x="2028825" y="3106738"/>
            <a:ext cx="3024188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1258888" y="3429000"/>
            <a:ext cx="144462" cy="1223963"/>
          </a:xfrm>
          <a:prstGeom prst="upArrow">
            <a:avLst>
              <a:gd name="adj1" fmla="val 50000"/>
              <a:gd name="adj2" fmla="val 211814"/>
            </a:avLst>
          </a:prstGeom>
          <a:solidFill>
            <a:srgbClr val="FF3300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Line 73"/>
          <p:cNvSpPr>
            <a:spLocks noChangeShapeType="1"/>
          </p:cNvSpPr>
          <p:nvPr/>
        </p:nvSpPr>
        <p:spPr bwMode="auto">
          <a:xfrm flipV="1">
            <a:off x="3276600" y="2781300"/>
            <a:ext cx="1871663" cy="1584325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74"/>
          <p:cNvSpPr>
            <a:spLocks noChangeShapeType="1"/>
          </p:cNvSpPr>
          <p:nvPr/>
        </p:nvSpPr>
        <p:spPr bwMode="auto">
          <a:xfrm>
            <a:off x="1835150" y="3500438"/>
            <a:ext cx="0" cy="1081087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75"/>
          <p:cNvSpPr>
            <a:spLocks noChangeShapeType="1"/>
          </p:cNvSpPr>
          <p:nvPr/>
        </p:nvSpPr>
        <p:spPr bwMode="auto">
          <a:xfrm flipV="1">
            <a:off x="3779838" y="4005263"/>
            <a:ext cx="1800225" cy="863600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 flipV="1">
            <a:off x="6372225" y="2852738"/>
            <a:ext cx="576263" cy="576262"/>
          </a:xfrm>
          <a:prstGeom prst="line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69106"/>
              </p:ext>
            </p:extLst>
          </p:nvPr>
        </p:nvGraphicFramePr>
        <p:xfrm>
          <a:off x="611187" y="1467853"/>
          <a:ext cx="8065379" cy="46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afico" r:id="rId3" imgW="7743785" imgH="4438701" progId="Excel.Chart.8">
                  <p:embed/>
                </p:oleObj>
              </mc:Choice>
              <mc:Fallback>
                <p:oleObj name="Grafico" r:id="rId3" imgW="7743785" imgH="443870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1467853"/>
                        <a:ext cx="8065379" cy="465989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63938" y="178707"/>
            <a:ext cx="5111750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altLang="it-IT" sz="4000" b="1" dirty="0" smtClean="0">
                <a:solidFill>
                  <a:srgbClr val="FFC000"/>
                </a:solidFill>
              </a:rPr>
              <a:t>4 generazioni</a:t>
            </a:r>
            <a:r>
              <a:rPr lang="sl-SI" altLang="it-IT" sz="4000" b="1" dirty="0" smtClean="0">
                <a:solidFill>
                  <a:srgbClr val="FFC000"/>
                </a:solidFill>
              </a:rPr>
              <a:t> del </a:t>
            </a:r>
            <a:r>
              <a:rPr lang="sl-SI" altLang="it-IT" sz="4000" b="1" dirty="0" err="1" smtClean="0">
                <a:solidFill>
                  <a:srgbClr val="FFC000"/>
                </a:solidFill>
              </a:rPr>
              <a:t>Novecento</a:t>
            </a:r>
            <a:endParaRPr lang="it-IT" altLang="it-IT" sz="4000" b="1" dirty="0">
              <a:solidFill>
                <a:srgbClr val="FFC0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19250" y="4426857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it-IT" sz="2400" b="1" dirty="0">
                <a:solidFill>
                  <a:schemeClr val="bg1"/>
                </a:solidFill>
              </a:rPr>
              <a:t>SLOVENO</a:t>
            </a:r>
            <a:endParaRPr lang="it-IT" alt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95963" y="2626632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it-IT" sz="2400" b="1">
                <a:solidFill>
                  <a:schemeClr val="bg1"/>
                </a:solidFill>
              </a:rPr>
              <a:t>ITALIANO</a:t>
            </a:r>
            <a:endParaRPr lang="it-IT" altLang="it-IT" sz="2400" b="1">
              <a:solidFill>
                <a:schemeClr val="bg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03575" y="2842532"/>
            <a:ext cx="1584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/>
              <a:t>1933</a:t>
            </a:r>
          </a:p>
          <a:p>
            <a:r>
              <a:rPr lang="it-IT" altLang="it-IT" b="1"/>
              <a:t>proibizione</a:t>
            </a:r>
          </a:p>
          <a:p>
            <a:r>
              <a:rPr lang="it-IT" altLang="it-IT" b="1"/>
              <a:t>sloveno </a:t>
            </a:r>
          </a:p>
          <a:p>
            <a:r>
              <a:rPr lang="it-IT" altLang="it-IT" b="1"/>
              <a:t>nelle chiese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859338" y="3779157"/>
            <a:ext cx="129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/>
              <a:t>anni ’50</a:t>
            </a:r>
          </a:p>
          <a:p>
            <a:r>
              <a:rPr lang="it-IT" altLang="it-IT" b="1"/>
              <a:t>diffusione</a:t>
            </a:r>
          </a:p>
          <a:p>
            <a:r>
              <a:rPr lang="it-IT" altLang="it-IT" b="1"/>
              <a:t>asili</a:t>
            </a:r>
          </a:p>
          <a:p>
            <a:r>
              <a:rPr lang="it-IT" altLang="it-IT" b="1"/>
              <a:t>ONAIRC</a:t>
            </a:r>
          </a:p>
        </p:txBody>
      </p:sp>
    </p:spTree>
    <p:extLst>
      <p:ext uri="{BB962C8B-B14F-4D97-AF65-F5344CB8AC3E}">
        <p14:creationId xmlns:p14="http://schemas.microsoft.com/office/powerpoint/2010/main" val="17178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7" t="46024" r="12024" b="408"/>
          <a:stretch/>
        </p:blipFill>
        <p:spPr>
          <a:xfrm>
            <a:off x="5157548" y="692150"/>
            <a:ext cx="5223115" cy="563980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7397" y="537660"/>
            <a:ext cx="3096492" cy="1724746"/>
          </a:xfrm>
        </p:spPr>
        <p:txBody>
          <a:bodyPr>
            <a:normAutofit/>
          </a:bodyPr>
          <a:lstStyle/>
          <a:p>
            <a:pPr algn="l"/>
            <a:r>
              <a:rPr lang="it-IT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 scuola slovena nel tempo</a:t>
            </a:r>
            <a:endParaRPr lang="it-IT" sz="3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7397" y="3448050"/>
            <a:ext cx="2795586" cy="2819400"/>
          </a:xfrm>
        </p:spPr>
        <p:txBody>
          <a:bodyPr>
            <a:noAutofit/>
          </a:bodyPr>
          <a:lstStyle/>
          <a:p>
            <a:pPr algn="l"/>
            <a:r>
              <a:rPr lang="it-IT" sz="4000" b="1" dirty="0" smtClean="0">
                <a:solidFill>
                  <a:srgbClr val="FFC000"/>
                </a:solidFill>
              </a:rPr>
              <a:t>1850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18 scuole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(16 TS + 2 GO</a:t>
            </a:r>
            <a:r>
              <a:rPr lang="it-IT" sz="3200" b="1" dirty="0">
                <a:solidFill>
                  <a:srgbClr val="FFC000"/>
                </a:solidFill>
              </a:rPr>
              <a:t>)</a:t>
            </a:r>
            <a:r>
              <a:rPr lang="it-IT" sz="3200" b="1" dirty="0" smtClean="0">
                <a:solidFill>
                  <a:srgbClr val="FFC000"/>
                </a:solidFill>
              </a:rPr>
              <a:t>       </a:t>
            </a:r>
          </a:p>
          <a:p>
            <a:pPr algn="l"/>
            <a:r>
              <a:rPr lang="it-IT" sz="3200" dirty="0">
                <a:solidFill>
                  <a:srgbClr val="FFC000"/>
                </a:solidFill>
              </a:rPr>
              <a:t>	</a:t>
            </a:r>
            <a:r>
              <a:rPr lang="it-IT" sz="1800" dirty="0" smtClean="0">
                <a:solidFill>
                  <a:srgbClr val="FFC000"/>
                </a:solidFill>
              </a:rPr>
              <a:t>scuola   	elementare</a:t>
            </a:r>
            <a:endParaRPr lang="it-IT" sz="1800" dirty="0">
              <a:solidFill>
                <a:srgbClr val="FFC000"/>
              </a:solidFill>
            </a:endParaRPr>
          </a:p>
        </p:txBody>
      </p:sp>
      <p:sp>
        <p:nvSpPr>
          <p:cNvPr id="7" name="Akord 6"/>
          <p:cNvSpPr/>
          <p:nvPr/>
        </p:nvSpPr>
        <p:spPr>
          <a:xfrm>
            <a:off x="9441484" y="535511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kord 7"/>
          <p:cNvSpPr/>
          <p:nvPr/>
        </p:nvSpPr>
        <p:spPr>
          <a:xfrm>
            <a:off x="9592867" y="553245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kord 8"/>
          <p:cNvSpPr/>
          <p:nvPr/>
        </p:nvSpPr>
        <p:spPr>
          <a:xfrm>
            <a:off x="9592867" y="542655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kord 9"/>
          <p:cNvSpPr/>
          <p:nvPr/>
        </p:nvSpPr>
        <p:spPr>
          <a:xfrm>
            <a:off x="9505777" y="539321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kord 10"/>
          <p:cNvSpPr/>
          <p:nvPr/>
        </p:nvSpPr>
        <p:spPr>
          <a:xfrm>
            <a:off x="9694068" y="531333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kord 11"/>
          <p:cNvSpPr/>
          <p:nvPr/>
        </p:nvSpPr>
        <p:spPr>
          <a:xfrm>
            <a:off x="9614893" y="511968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kord 12"/>
          <p:cNvSpPr/>
          <p:nvPr/>
        </p:nvSpPr>
        <p:spPr>
          <a:xfrm>
            <a:off x="9379572" y="548478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kord 13"/>
          <p:cNvSpPr/>
          <p:nvPr/>
        </p:nvSpPr>
        <p:spPr>
          <a:xfrm>
            <a:off x="9123247" y="505301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kord 14"/>
          <p:cNvSpPr/>
          <p:nvPr/>
        </p:nvSpPr>
        <p:spPr>
          <a:xfrm>
            <a:off x="9443865" y="497681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kord 15"/>
          <p:cNvSpPr/>
          <p:nvPr/>
        </p:nvSpPr>
        <p:spPr>
          <a:xfrm>
            <a:off x="9123247" y="485775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kord 16"/>
          <p:cNvSpPr/>
          <p:nvPr/>
        </p:nvSpPr>
        <p:spPr>
          <a:xfrm>
            <a:off x="9094672" y="459581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kord 17"/>
          <p:cNvSpPr/>
          <p:nvPr/>
        </p:nvSpPr>
        <p:spPr>
          <a:xfrm>
            <a:off x="8791576" y="460533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kord 18"/>
          <p:cNvSpPr/>
          <p:nvPr/>
        </p:nvSpPr>
        <p:spPr>
          <a:xfrm>
            <a:off x="8552253" y="453866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kord 19"/>
          <p:cNvSpPr/>
          <p:nvPr/>
        </p:nvSpPr>
        <p:spPr>
          <a:xfrm>
            <a:off x="8214116" y="435451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kord 22"/>
          <p:cNvSpPr/>
          <p:nvPr/>
        </p:nvSpPr>
        <p:spPr>
          <a:xfrm>
            <a:off x="9453390" y="561206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kord 23"/>
          <p:cNvSpPr/>
          <p:nvPr/>
        </p:nvSpPr>
        <p:spPr>
          <a:xfrm>
            <a:off x="1722121" y="5532452"/>
            <a:ext cx="295273" cy="1809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kord 24"/>
          <p:cNvSpPr/>
          <p:nvPr/>
        </p:nvSpPr>
        <p:spPr>
          <a:xfrm>
            <a:off x="7666674" y="366712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6" name="Akord 25"/>
          <p:cNvSpPr/>
          <p:nvPr/>
        </p:nvSpPr>
        <p:spPr>
          <a:xfrm>
            <a:off x="7836694" y="329088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06905" y="728663"/>
            <a:ext cx="10058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</a:rPr>
              <a:t>Per la comunità slovena di Udine, non riconosciuta dallo stato italiano fino alla legge 482/92, la scuola (italiana) è stata sempre ostile alla parlata e alla cultura locale</a:t>
            </a:r>
          </a:p>
          <a:p>
            <a:endParaRPr lang="it-IT" sz="3200" b="1" dirty="0">
              <a:solidFill>
                <a:srgbClr val="FFC000"/>
              </a:solidFill>
            </a:endParaRPr>
          </a:p>
          <a:p>
            <a:r>
              <a:rPr lang="it-IT" sz="3200" b="1" dirty="0" smtClean="0">
                <a:solidFill>
                  <a:srgbClr val="FFC000"/>
                </a:solidFill>
              </a:rPr>
              <a:t>La lingua slovena veniva usata nella catechesi</a:t>
            </a:r>
          </a:p>
          <a:p>
            <a:endParaRPr lang="it-IT" sz="3200" dirty="0">
              <a:solidFill>
                <a:srgbClr val="FFC000"/>
              </a:solidFill>
            </a:endParaRPr>
          </a:p>
          <a:p>
            <a:r>
              <a:rPr lang="it-IT" sz="3200" b="1" dirty="0" smtClean="0">
                <a:solidFill>
                  <a:srgbClr val="FFC000"/>
                </a:solidFill>
              </a:rPr>
              <a:t>Nel dopoguerra diverse famiglie mandano i figli alle scuole di Gorizia</a:t>
            </a:r>
          </a:p>
          <a:p>
            <a:endParaRPr lang="it-IT" sz="3200" b="1" dirty="0">
              <a:solidFill>
                <a:srgbClr val="FFC000"/>
              </a:solidFill>
            </a:endParaRPr>
          </a:p>
          <a:p>
            <a:r>
              <a:rPr lang="it-IT" sz="3200" b="1" dirty="0" smtClean="0">
                <a:solidFill>
                  <a:srgbClr val="FFC000"/>
                </a:solidFill>
              </a:rPr>
              <a:t>Dagli anni ‘70 si intensificano le attività associazionistiche rivolte ai bambini e ai ragazzi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4473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45740"/>
              </p:ext>
            </p:extLst>
          </p:nvPr>
        </p:nvGraphicFramePr>
        <p:xfrm>
          <a:off x="326571" y="508448"/>
          <a:ext cx="11560629" cy="603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824"/>
                <a:gridCol w="9564805"/>
              </a:tblGrid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 dirty="0">
                          <a:solidFill>
                            <a:srgbClr val="FFC000"/>
                          </a:solidFill>
                          <a:effectLst/>
                        </a:rPr>
                        <a:t>06.03.1980 </a:t>
                      </a:r>
                      <a:endParaRPr lang="it-IT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>
                          <a:solidFill>
                            <a:srgbClr val="FFC000"/>
                          </a:solidFill>
                          <a:effectLst/>
                        </a:rPr>
                        <a:t>costituzione dell'Istituto per l'Istruzione Slovena </a:t>
                      </a:r>
                      <a:endParaRPr lang="it-IT" sz="28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solidFill>
                            <a:srgbClr val="FFC000"/>
                          </a:solidFill>
                          <a:effectLst/>
                        </a:rPr>
                        <a:t>13.09.1984  </a:t>
                      </a:r>
                      <a:endParaRPr lang="it-IT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>
                          <a:solidFill>
                            <a:srgbClr val="FFC000"/>
                          </a:solidFill>
                          <a:effectLst/>
                        </a:rPr>
                        <a:t>apertura del Centro prescolastico bilingue  (scuola dell’infanzia)</a:t>
                      </a:r>
                      <a:endParaRPr lang="it-IT" sz="28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solidFill>
                            <a:srgbClr val="FFC000"/>
                          </a:solidFill>
                          <a:effectLst/>
                        </a:rPr>
                        <a:t>15.09.1986  </a:t>
                      </a:r>
                      <a:endParaRPr lang="it-IT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>
                          <a:solidFill>
                            <a:srgbClr val="FFC000"/>
                          </a:solidFill>
                          <a:effectLst/>
                        </a:rPr>
                        <a:t>apertura della scuola elementare con una prima classe </a:t>
                      </a:r>
                      <a:endParaRPr lang="it-IT" sz="28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solidFill>
                            <a:srgbClr val="FFC000"/>
                          </a:solidFill>
                          <a:effectLst/>
                        </a:rPr>
                        <a:t>07.12.1991 </a:t>
                      </a:r>
                      <a:endParaRPr lang="it-IT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>
                          <a:solidFill>
                            <a:srgbClr val="FFC000"/>
                          </a:solidFill>
                          <a:effectLst/>
                        </a:rPr>
                        <a:t>presa d'atto del centro prescolastico bilingue a seguito ricorso straordinario al Capo dello Stato</a:t>
                      </a:r>
                      <a:endParaRPr lang="it-IT" sz="28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solidFill>
                            <a:srgbClr val="FFC000"/>
                          </a:solidFill>
                          <a:effectLst/>
                        </a:rPr>
                        <a:t>20.10.1992 </a:t>
                      </a:r>
                      <a:endParaRPr lang="it-IT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dirty="0">
                          <a:solidFill>
                            <a:srgbClr val="FFC000"/>
                          </a:solidFill>
                          <a:effectLst/>
                        </a:rPr>
                        <a:t>presa d'atto della scuola elementare </a:t>
                      </a:r>
                      <a:endParaRPr lang="it-IT" sz="2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solidFill>
                            <a:srgbClr val="FFC000"/>
                          </a:solidFill>
                          <a:effectLst/>
                        </a:rPr>
                        <a:t>01.08.1997 </a:t>
                      </a:r>
                      <a:endParaRPr lang="it-IT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>
                          <a:solidFill>
                            <a:srgbClr val="FFC000"/>
                          </a:solidFill>
                          <a:effectLst/>
                        </a:rPr>
                        <a:t>parifica scuola elementare</a:t>
                      </a:r>
                      <a:endParaRPr lang="it-IT" sz="28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solidFill>
                            <a:srgbClr val="FFC000"/>
                          </a:solidFill>
                          <a:effectLst/>
                        </a:rPr>
                        <a:t>01.09.2001</a:t>
                      </a:r>
                      <a:endParaRPr lang="it-IT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>
                          <a:solidFill>
                            <a:srgbClr val="FFC000"/>
                          </a:solidFill>
                          <a:effectLst/>
                        </a:rPr>
                        <a:t>istituzione Direzione didattica bilingue (statalizzazione)</a:t>
                      </a:r>
                      <a:endParaRPr lang="it-IT" sz="28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 dirty="0">
                          <a:solidFill>
                            <a:srgbClr val="FFC000"/>
                          </a:solidFill>
                          <a:effectLst/>
                        </a:rPr>
                        <a:t>01.09.2007</a:t>
                      </a:r>
                      <a:endParaRPr lang="it-IT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dirty="0">
                          <a:solidFill>
                            <a:srgbClr val="FFC000"/>
                          </a:solidFill>
                          <a:effectLst/>
                        </a:rPr>
                        <a:t>Avvio della scuola secondaria di 1° grado e trasformazione in Istituto comprensivo</a:t>
                      </a:r>
                      <a:endParaRPr lang="it-IT" sz="2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98" marR="81098" marT="40549" marB="40549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06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00647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 smtClean="0">
                <a:solidFill>
                  <a:srgbClr val="FFC000"/>
                </a:solidFill>
              </a:rPr>
              <a:t>MODELLO</a:t>
            </a:r>
            <a:r>
              <a:rPr lang="it-IT" altLang="it-IT" b="1" dirty="0" smtClean="0">
                <a:solidFill>
                  <a:srgbClr val="A50021"/>
                </a:solidFill>
              </a:rPr>
              <a:t> </a:t>
            </a:r>
            <a:r>
              <a:rPr lang="it-IT" altLang="it-IT" b="1" dirty="0" smtClean="0">
                <a:solidFill>
                  <a:srgbClr val="FFC000"/>
                </a:solidFill>
              </a:rPr>
              <a:t>DIDATTICO</a:t>
            </a:r>
            <a:endParaRPr lang="it-IT" altLang="it-IT" b="1" dirty="0">
              <a:solidFill>
                <a:srgbClr val="FFC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149475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3600" b="1" dirty="0" smtClean="0">
                <a:solidFill>
                  <a:srgbClr val="FFC000"/>
                </a:solidFill>
              </a:rPr>
              <a:t>uso veicolare delle due lingue in tutte le attività/discipline</a:t>
            </a:r>
          </a:p>
          <a:p>
            <a:r>
              <a:rPr lang="it-IT" altLang="it-IT" sz="3600" b="1" dirty="0" smtClean="0">
                <a:solidFill>
                  <a:srgbClr val="FFC000"/>
                </a:solidFill>
              </a:rPr>
              <a:t>pari tempi per le due lingue</a:t>
            </a:r>
          </a:p>
          <a:p>
            <a:r>
              <a:rPr lang="it-IT" altLang="it-IT" sz="3600" b="1" dirty="0" smtClean="0">
                <a:solidFill>
                  <a:srgbClr val="FFC000"/>
                </a:solidFill>
              </a:rPr>
              <a:t>alternanza mattina /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pomeriggio</a:t>
            </a:r>
          </a:p>
          <a:p>
            <a:pPr marL="0" indent="0">
              <a:buNone/>
            </a:pPr>
            <a:r>
              <a:rPr lang="it-IT" altLang="it-IT" sz="3600" b="1" dirty="0">
                <a:solidFill>
                  <a:srgbClr val="FFC0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(tempo pieno)</a:t>
            </a:r>
          </a:p>
          <a:p>
            <a:r>
              <a:rPr lang="it-IT" altLang="it-IT" sz="3600" b="1" dirty="0" smtClean="0">
                <a:solidFill>
                  <a:srgbClr val="FFC000"/>
                </a:solidFill>
              </a:rPr>
              <a:t>una persona – una lingua</a:t>
            </a:r>
          </a:p>
          <a:p>
            <a:endParaRPr lang="it-IT" altLang="it-IT" b="1" dirty="0">
              <a:solidFill>
                <a:srgbClr val="CC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3292475"/>
            <a:ext cx="4754033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15276" y="1475005"/>
            <a:ext cx="7576724" cy="3867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buFontTx/>
              <a:buNone/>
            </a:pPr>
            <a:r>
              <a:rPr lang="it-IT" altLang="it-IT" sz="3600" b="1" dirty="0" smtClean="0">
                <a:solidFill>
                  <a:srgbClr val="FFC000"/>
                </a:solidFill>
              </a:rPr>
              <a:t>  Nelle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due lingue il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programma didattico è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parallelo per quel che riguarda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il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raggiungimento degli obiettivi generali </a:t>
            </a:r>
            <a:endParaRPr lang="sl-SI" altLang="it-IT" sz="3600" b="1" dirty="0" smtClean="0">
              <a:solidFill>
                <a:srgbClr val="FFC000"/>
              </a:solidFill>
            </a:endParaRPr>
          </a:p>
          <a:p>
            <a:pPr>
              <a:spcBef>
                <a:spcPct val="15000"/>
              </a:spcBef>
              <a:buFontTx/>
              <a:buNone/>
            </a:pPr>
            <a:r>
              <a:rPr lang="it-IT" altLang="it-IT" sz="3600" b="1" dirty="0" smtClean="0">
                <a:solidFill>
                  <a:srgbClr val="FFC000"/>
                </a:solidFill>
              </a:rPr>
              <a:t>  ma </a:t>
            </a:r>
            <a:r>
              <a:rPr lang="sl-SI" altLang="it-IT" sz="3600" b="1" dirty="0" err="1" smtClean="0">
                <a:solidFill>
                  <a:srgbClr val="FFC000"/>
                </a:solidFill>
              </a:rPr>
              <a:t>viene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sviluppato in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direzioni diverse con approcci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, ampliamenti 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it-IT" altLang="it-IT" sz="3600" b="1" dirty="0">
                <a:solidFill>
                  <a:srgbClr val="FFC0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 </a:t>
            </a:r>
            <a:r>
              <a:rPr lang="it-IT" altLang="it-IT" sz="3600" b="1" dirty="0" smtClean="0">
                <a:solidFill>
                  <a:srgbClr val="FFC000"/>
                </a:solidFill>
              </a:rPr>
              <a:t>ed approfondimenti differenti</a:t>
            </a:r>
            <a:endParaRPr lang="it-IT" altLang="it-IT" sz="3600" b="1" dirty="0">
              <a:solidFill>
                <a:srgbClr val="FFC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15276" y="713063"/>
            <a:ext cx="4539343" cy="11430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it-IT" sz="4000" b="1" i="1" dirty="0" smtClean="0">
                <a:solidFill>
                  <a:srgbClr val="FFC000"/>
                </a:solidFill>
              </a:rPr>
              <a:t>L’USO DELLE LINGUE</a:t>
            </a:r>
            <a:endParaRPr lang="it-IT" altLang="it-IT" sz="4000" b="1" i="1" dirty="0">
              <a:solidFill>
                <a:srgbClr val="FFC000"/>
              </a:solidFill>
            </a:endParaRPr>
          </a:p>
        </p:txBody>
      </p:sp>
      <p:pic>
        <p:nvPicPr>
          <p:cNvPr id="3075" name="Picture 3" descr="NASL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2" y="360200"/>
            <a:ext cx="2351314" cy="3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18207" y="466903"/>
            <a:ext cx="1868626" cy="4454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it-IT" sz="2800" kern="10" spc="0" dirty="0" smtClean="0">
                <a:ln>
                  <a:noFill/>
                </a:ln>
                <a:gradFill rotWithShape="0">
                  <a:gsLst>
                    <a:gs pos="0">
                      <a:srgbClr val="000000"/>
                    </a:gs>
                    <a:gs pos="50000">
                      <a:srgbClr val="C0C0C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STORIE PER</a:t>
            </a:r>
          </a:p>
          <a:p>
            <a:pPr algn="ctr" rtl="0">
              <a:buNone/>
            </a:pPr>
            <a:r>
              <a:rPr lang="it-IT" sz="2800" kern="10" spc="0" dirty="0" smtClean="0">
                <a:ln>
                  <a:noFill/>
                </a:ln>
                <a:gradFill rotWithShape="0">
                  <a:gsLst>
                    <a:gs pos="0">
                      <a:srgbClr val="000000"/>
                    </a:gs>
                    <a:gs pos="50000">
                      <a:srgbClr val="C0C0C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LEGGERE E SCRIVERE</a:t>
            </a:r>
            <a:endParaRPr lang="it-IT" sz="2800" kern="10" spc="0" dirty="0">
              <a:ln>
                <a:noFill/>
              </a:ln>
              <a:gradFill rotWithShape="0">
                <a:gsLst>
                  <a:gs pos="0">
                    <a:srgbClr val="000000"/>
                  </a:gs>
                  <a:gs pos="50000">
                    <a:srgbClr val="C0C0C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516179" y="2714805"/>
            <a:ext cx="1512646" cy="7214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93"/>
              </a:avLst>
            </a:prstTxWarp>
          </a:bodyPr>
          <a:lstStyle/>
          <a:p>
            <a:pPr algn="ctr" rtl="0">
              <a:buNone/>
            </a:pPr>
            <a:r>
              <a:rPr lang="pl-PL" sz="2400" kern="10" spc="0" dirty="0" smtClean="0">
                <a:ln>
                  <a:noFill/>
                </a:ln>
                <a:gradFill rotWithShape="0">
                  <a:gsLst>
                    <a:gs pos="0">
                      <a:srgbClr val="777777"/>
                    </a:gs>
                    <a:gs pos="50000">
                      <a:srgbClr val="000000"/>
                    </a:gs>
                    <a:gs pos="100000">
                      <a:srgbClr val="777777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Z ZGODBAMI DO</a:t>
            </a:r>
          </a:p>
          <a:p>
            <a:pPr algn="ctr" rtl="0">
              <a:buNone/>
            </a:pPr>
            <a:r>
              <a:rPr lang="pl-PL" sz="2400" kern="10" spc="0" dirty="0" smtClean="0">
                <a:ln>
                  <a:noFill/>
                </a:ln>
                <a:gradFill rotWithShape="0">
                  <a:gsLst>
                    <a:gs pos="0">
                      <a:srgbClr val="777777"/>
                    </a:gs>
                    <a:gs pos="50000">
                      <a:srgbClr val="000000"/>
                    </a:gs>
                    <a:gs pos="100000">
                      <a:srgbClr val="777777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BRANJA IN PISANJA</a:t>
            </a:r>
            <a:endParaRPr lang="it-IT" sz="2400" kern="10" spc="0" dirty="0">
              <a:ln>
                <a:noFill/>
              </a:ln>
              <a:gradFill rotWithShape="0">
                <a:gsLst>
                  <a:gs pos="0">
                    <a:srgbClr val="777777"/>
                  </a:gs>
                  <a:gs pos="50000">
                    <a:srgbClr val="000000"/>
                  </a:gs>
                  <a:gs pos="100000">
                    <a:srgbClr val="777777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199"/>
            <a:ext cx="61172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475005"/>
            <a:ext cx="611724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it-IT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endParaRPr kumimoji="0" lang="it-IT" altLang="it-I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46">
            <a:off x="2591797" y="1264859"/>
            <a:ext cx="1526491" cy="152649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6121">
            <a:off x="2106066" y="2867546"/>
            <a:ext cx="2136223" cy="32043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94" y="4253558"/>
            <a:ext cx="22764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0" y="552615"/>
            <a:ext cx="10363201" cy="5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34715" y="728663"/>
            <a:ext cx="7603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cap="all" dirty="0" smtClean="0">
                <a:solidFill>
                  <a:srgbClr val="FFC000"/>
                </a:solidFill>
              </a:rPr>
              <a:t>Motivazioni delle famiglie:</a:t>
            </a:r>
          </a:p>
          <a:p>
            <a:endParaRPr lang="it-IT" sz="3200" b="1" dirty="0">
              <a:solidFill>
                <a:srgbClr val="FFC000"/>
              </a:solidFill>
            </a:endParaRPr>
          </a:p>
          <a:p>
            <a:r>
              <a:rPr lang="it-IT" sz="3200" b="1" dirty="0" smtClean="0">
                <a:solidFill>
                  <a:srgbClr val="FFC000"/>
                </a:solidFill>
              </a:rPr>
              <a:t>Per appartenenza alla comunità,</a:t>
            </a:r>
            <a:r>
              <a:rPr lang="it-IT" sz="3200" b="1" dirty="0">
                <a:solidFill>
                  <a:srgbClr val="FFC000"/>
                </a:solidFill>
              </a:rPr>
              <a:t> ma anche </a:t>
            </a:r>
            <a:endParaRPr lang="it-IT" sz="3200" b="1" dirty="0" smtClean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C000"/>
                </a:solidFill>
              </a:rPr>
              <a:t>per recuperare valori perduti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C000"/>
                </a:solidFill>
              </a:rPr>
              <a:t>per conoscere chi vive vicino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C000"/>
                </a:solidFill>
              </a:rPr>
              <a:t>per il valore del plurilinguismo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C000"/>
                </a:solidFill>
              </a:rPr>
              <a:t>per dare ai figli una possibilità in più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C000"/>
                </a:solidFill>
              </a:rPr>
              <a:t>per l’offerta formativa e su consiglio di altri genitori</a:t>
            </a:r>
          </a:p>
          <a:p>
            <a:endParaRPr lang="it-IT" sz="3200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930743"/>
              </p:ext>
            </p:extLst>
          </p:nvPr>
        </p:nvGraphicFramePr>
        <p:xfrm>
          <a:off x="8638674" y="728663"/>
          <a:ext cx="307181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magine" r:id="rId3" imgW="2196360" imgH="3863880" progId="Word.Picture.8">
                  <p:embed/>
                </p:oleObj>
              </mc:Choice>
              <mc:Fallback>
                <p:oleObj name="Immagine" r:id="rId3" imgW="2196360" imgH="3863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8674" y="728663"/>
                        <a:ext cx="307181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4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ogot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6060" r="13258" b="7246"/>
          <a:stretch>
            <a:fillRect/>
          </a:stretch>
        </p:blipFill>
        <p:spPr bwMode="auto">
          <a:xfrm>
            <a:off x="0" y="2502238"/>
            <a:ext cx="4297112" cy="40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826043" y="5059448"/>
            <a:ext cx="7676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C00000"/>
                </a:solidFill>
              </a:rPr>
              <a:t>Dvoje</a:t>
            </a:r>
            <a:r>
              <a:rPr lang="sl-SI" sz="3200" dirty="0" smtClean="0">
                <a:solidFill>
                  <a:srgbClr val="C00000"/>
                </a:solidFill>
              </a:rPr>
              <a:t>z</a:t>
            </a:r>
            <a:r>
              <a:rPr lang="it-IT" sz="3200" dirty="0" smtClean="0">
                <a:solidFill>
                  <a:srgbClr val="C00000"/>
                </a:solidFill>
              </a:rPr>
              <a:t>i</a:t>
            </a:r>
            <a:r>
              <a:rPr lang="sl-SI" sz="3200" dirty="0" smtClean="0">
                <a:solidFill>
                  <a:srgbClr val="C00000"/>
                </a:solidFill>
              </a:rPr>
              <a:t>č</a:t>
            </a:r>
            <a:r>
              <a:rPr lang="it-IT" sz="3200" dirty="0" err="1" smtClean="0">
                <a:solidFill>
                  <a:srgbClr val="C00000"/>
                </a:solidFill>
              </a:rPr>
              <a:t>na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 err="1">
                <a:solidFill>
                  <a:srgbClr val="C00000"/>
                </a:solidFill>
              </a:rPr>
              <a:t>š</a:t>
            </a:r>
            <a:r>
              <a:rPr lang="it-IT" sz="3200" dirty="0" smtClean="0">
                <a:solidFill>
                  <a:srgbClr val="C00000"/>
                </a:solidFill>
              </a:rPr>
              <a:t>ola, </a:t>
            </a:r>
            <a:r>
              <a:rPr lang="it-IT" sz="3200" dirty="0" err="1" smtClean="0">
                <a:solidFill>
                  <a:srgbClr val="C00000"/>
                </a:solidFill>
              </a:rPr>
              <a:t>kjer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z</a:t>
            </a:r>
            <a:r>
              <a:rPr lang="it-IT" sz="3200" dirty="0" smtClean="0">
                <a:solidFill>
                  <a:srgbClr val="C00000"/>
                </a:solidFill>
              </a:rPr>
              <a:t>ve</a:t>
            </a:r>
            <a:r>
              <a:rPr lang="sl-SI" sz="3200" dirty="0" smtClean="0">
                <a:solidFill>
                  <a:srgbClr val="C00000"/>
                </a:solidFill>
              </a:rPr>
              <a:t>z</a:t>
            </a:r>
            <a:r>
              <a:rPr lang="it-IT" sz="3200" dirty="0" err="1" smtClean="0">
                <a:solidFill>
                  <a:srgbClr val="C00000"/>
                </a:solidFill>
              </a:rPr>
              <a:t>ki</a:t>
            </a:r>
            <a:r>
              <a:rPr lang="it-IT" sz="3200" dirty="0" smtClean="0">
                <a:solidFill>
                  <a:srgbClr val="C00000"/>
                </a:solidFill>
              </a:rPr>
              <a:t> o</a:t>
            </a:r>
            <a:r>
              <a:rPr lang="sl-SI" sz="3200" dirty="0" smtClean="0">
                <a:solidFill>
                  <a:srgbClr val="C00000"/>
                </a:solidFill>
              </a:rPr>
              <a:t>živijo</a:t>
            </a:r>
          </a:p>
          <a:p>
            <a:r>
              <a:rPr lang="sl-SI" sz="3200" dirty="0" err="1" smtClean="0">
                <a:solidFill>
                  <a:srgbClr val="C00000"/>
                </a:solidFill>
              </a:rPr>
              <a:t>Scuola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 err="1" smtClean="0">
                <a:solidFill>
                  <a:srgbClr val="C00000"/>
                </a:solidFill>
              </a:rPr>
              <a:t>bilingue</a:t>
            </a:r>
            <a:r>
              <a:rPr lang="sl-SI" sz="3200" dirty="0" smtClean="0">
                <a:solidFill>
                  <a:srgbClr val="C00000"/>
                </a:solidFill>
              </a:rPr>
              <a:t>, dove i </a:t>
            </a:r>
            <a:r>
              <a:rPr lang="sl-SI" sz="3200" dirty="0" err="1" smtClean="0">
                <a:solidFill>
                  <a:srgbClr val="C00000"/>
                </a:solidFill>
              </a:rPr>
              <a:t>quaderni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 err="1" smtClean="0">
                <a:solidFill>
                  <a:srgbClr val="C00000"/>
                </a:solidFill>
              </a:rPr>
              <a:t>camminano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596063" y="728663"/>
            <a:ext cx="6906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i="1" dirty="0" smtClean="0">
                <a:solidFill>
                  <a:srgbClr val="FF0000"/>
                </a:solidFill>
              </a:rPr>
              <a:t>HVALA LEPA</a:t>
            </a:r>
          </a:p>
          <a:p>
            <a:pPr algn="r"/>
            <a:r>
              <a:rPr lang="sl-SI" sz="5400" b="1" dirty="0" smtClean="0">
                <a:solidFill>
                  <a:srgbClr val="FF0000"/>
                </a:solidFill>
              </a:rPr>
              <a:t>GRAZIE PER L‘ATTENZIONE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7" t="46024" r="12130" b="707"/>
          <a:stretch/>
        </p:blipFill>
        <p:spPr>
          <a:xfrm>
            <a:off x="5166361" y="697934"/>
            <a:ext cx="5207349" cy="56082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3699" y="2837827"/>
            <a:ext cx="3030577" cy="3468381"/>
          </a:xfrm>
        </p:spPr>
        <p:txBody>
          <a:bodyPr>
            <a:noAutofit/>
          </a:bodyPr>
          <a:lstStyle/>
          <a:p>
            <a:pPr algn="l"/>
            <a:r>
              <a:rPr lang="it-IT" sz="4000" b="1" dirty="0" smtClean="0">
                <a:solidFill>
                  <a:srgbClr val="FFC000"/>
                </a:solidFill>
              </a:rPr>
              <a:t>1915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49 scuole </a:t>
            </a:r>
            <a:r>
              <a:rPr lang="it-IT" sz="3200" b="1" dirty="0" err="1" smtClean="0">
                <a:solidFill>
                  <a:srgbClr val="FFC000"/>
                </a:solidFill>
              </a:rPr>
              <a:t>elem</a:t>
            </a:r>
            <a:r>
              <a:rPr lang="it-IT" sz="3200" b="1" dirty="0" smtClean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(29 TS + 20 GO)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19 scuole </a:t>
            </a:r>
            <a:r>
              <a:rPr lang="it-IT" sz="3200" b="1" dirty="0" err="1" smtClean="0">
                <a:solidFill>
                  <a:srgbClr val="FFC000"/>
                </a:solidFill>
              </a:rPr>
              <a:t>mat</a:t>
            </a:r>
            <a:r>
              <a:rPr lang="it-IT" sz="3200" dirty="0" smtClean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it-IT" sz="1200" dirty="0" smtClean="0">
                <a:solidFill>
                  <a:srgbClr val="FFC000"/>
                </a:solidFill>
              </a:rPr>
              <a:t>          </a:t>
            </a:r>
          </a:p>
          <a:p>
            <a:pPr algn="l"/>
            <a:r>
              <a:rPr lang="it-IT" sz="1200" dirty="0" smtClean="0">
                <a:solidFill>
                  <a:srgbClr val="FFC000"/>
                </a:solidFill>
              </a:rPr>
              <a:t>               </a:t>
            </a:r>
            <a:r>
              <a:rPr lang="it-IT" sz="1800" dirty="0" smtClean="0">
                <a:solidFill>
                  <a:srgbClr val="FFC000"/>
                </a:solidFill>
              </a:rPr>
              <a:t>scuola elementare</a:t>
            </a:r>
            <a:endParaRPr lang="it-IT" sz="1800" dirty="0">
              <a:solidFill>
                <a:srgbClr val="FFC000"/>
              </a:solidFill>
            </a:endParaRP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</a:t>
            </a:r>
            <a:r>
              <a:rPr lang="it-IT" sz="1800" dirty="0">
                <a:solidFill>
                  <a:srgbClr val="FFC000"/>
                </a:solidFill>
              </a:rPr>
              <a:t>scuola  materna</a:t>
            </a:r>
          </a:p>
          <a:p>
            <a:pPr algn="l"/>
            <a:r>
              <a:rPr lang="it-IT" sz="1200" dirty="0" smtClean="0"/>
              <a:t> </a:t>
            </a:r>
            <a:endParaRPr lang="it-IT" sz="1800" dirty="0"/>
          </a:p>
        </p:txBody>
      </p:sp>
      <p:sp>
        <p:nvSpPr>
          <p:cNvPr id="7" name="Akord 6"/>
          <p:cNvSpPr/>
          <p:nvPr/>
        </p:nvSpPr>
        <p:spPr>
          <a:xfrm>
            <a:off x="9441484" y="535511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kord 7"/>
          <p:cNvSpPr/>
          <p:nvPr/>
        </p:nvSpPr>
        <p:spPr>
          <a:xfrm>
            <a:off x="9592867" y="553245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kord 8"/>
          <p:cNvSpPr/>
          <p:nvPr/>
        </p:nvSpPr>
        <p:spPr>
          <a:xfrm>
            <a:off x="9592867" y="542655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kord 9"/>
          <p:cNvSpPr/>
          <p:nvPr/>
        </p:nvSpPr>
        <p:spPr>
          <a:xfrm>
            <a:off x="9505777" y="539321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kord 10"/>
          <p:cNvSpPr/>
          <p:nvPr/>
        </p:nvSpPr>
        <p:spPr>
          <a:xfrm>
            <a:off x="9592867" y="507701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kord 11"/>
          <p:cNvSpPr/>
          <p:nvPr/>
        </p:nvSpPr>
        <p:spPr>
          <a:xfrm>
            <a:off x="9631563" y="51632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kord 12"/>
          <p:cNvSpPr/>
          <p:nvPr/>
        </p:nvSpPr>
        <p:spPr>
          <a:xfrm>
            <a:off x="9379572" y="548478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kord 13"/>
          <p:cNvSpPr/>
          <p:nvPr/>
        </p:nvSpPr>
        <p:spPr>
          <a:xfrm>
            <a:off x="9123247" y="505301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kord 14"/>
          <p:cNvSpPr/>
          <p:nvPr/>
        </p:nvSpPr>
        <p:spPr>
          <a:xfrm>
            <a:off x="9443865" y="497681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kord 15"/>
          <p:cNvSpPr/>
          <p:nvPr/>
        </p:nvSpPr>
        <p:spPr>
          <a:xfrm>
            <a:off x="9123247" y="485775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kord 16"/>
          <p:cNvSpPr/>
          <p:nvPr/>
        </p:nvSpPr>
        <p:spPr>
          <a:xfrm>
            <a:off x="9094672" y="459581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kord 17"/>
          <p:cNvSpPr/>
          <p:nvPr/>
        </p:nvSpPr>
        <p:spPr>
          <a:xfrm>
            <a:off x="8791576" y="460533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kord 18"/>
          <p:cNvSpPr/>
          <p:nvPr/>
        </p:nvSpPr>
        <p:spPr>
          <a:xfrm>
            <a:off x="8552253" y="453866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kord 19"/>
          <p:cNvSpPr/>
          <p:nvPr/>
        </p:nvSpPr>
        <p:spPr>
          <a:xfrm>
            <a:off x="8214116" y="435451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kord 22"/>
          <p:cNvSpPr/>
          <p:nvPr/>
        </p:nvSpPr>
        <p:spPr>
          <a:xfrm>
            <a:off x="9453390" y="561206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kord 23"/>
          <p:cNvSpPr/>
          <p:nvPr/>
        </p:nvSpPr>
        <p:spPr>
          <a:xfrm>
            <a:off x="1361578" y="5588252"/>
            <a:ext cx="295273" cy="1809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kord 24"/>
          <p:cNvSpPr/>
          <p:nvPr/>
        </p:nvSpPr>
        <p:spPr>
          <a:xfrm>
            <a:off x="7666674" y="366712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6" name="Akord 25"/>
          <p:cNvSpPr/>
          <p:nvPr/>
        </p:nvSpPr>
        <p:spPr>
          <a:xfrm>
            <a:off x="7836694" y="329088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7" name="Akord 26"/>
          <p:cNvSpPr/>
          <p:nvPr/>
        </p:nvSpPr>
        <p:spPr>
          <a:xfrm rot="10800000">
            <a:off x="1305836" y="5980823"/>
            <a:ext cx="295273" cy="1809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kord 27"/>
          <p:cNvSpPr/>
          <p:nvPr/>
        </p:nvSpPr>
        <p:spPr>
          <a:xfrm rot="10800000">
            <a:off x="9430093" y="549839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kord 28"/>
          <p:cNvSpPr/>
          <p:nvPr/>
        </p:nvSpPr>
        <p:spPr>
          <a:xfrm>
            <a:off x="9185159" y="578005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kord 29"/>
          <p:cNvSpPr/>
          <p:nvPr/>
        </p:nvSpPr>
        <p:spPr>
          <a:xfrm>
            <a:off x="9505777" y="507062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kord 30"/>
          <p:cNvSpPr/>
          <p:nvPr/>
        </p:nvSpPr>
        <p:spPr>
          <a:xfrm>
            <a:off x="9359755" y="477656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kord 31"/>
          <p:cNvSpPr/>
          <p:nvPr/>
        </p:nvSpPr>
        <p:spPr>
          <a:xfrm>
            <a:off x="9198852" y="491013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Akord 32"/>
          <p:cNvSpPr/>
          <p:nvPr/>
        </p:nvSpPr>
        <p:spPr>
          <a:xfrm>
            <a:off x="8396288" y="442118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Akord 33"/>
          <p:cNvSpPr/>
          <p:nvPr/>
        </p:nvSpPr>
        <p:spPr>
          <a:xfrm>
            <a:off x="8521297" y="428577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kord 34"/>
          <p:cNvSpPr/>
          <p:nvPr/>
        </p:nvSpPr>
        <p:spPr>
          <a:xfrm>
            <a:off x="8853488" y="445452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Akord 35"/>
          <p:cNvSpPr/>
          <p:nvPr/>
        </p:nvSpPr>
        <p:spPr>
          <a:xfrm>
            <a:off x="9280580" y="537524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Akord 36"/>
          <p:cNvSpPr/>
          <p:nvPr/>
        </p:nvSpPr>
        <p:spPr>
          <a:xfrm>
            <a:off x="9249624" y="527706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kord 37"/>
          <p:cNvSpPr/>
          <p:nvPr/>
        </p:nvSpPr>
        <p:spPr>
          <a:xfrm>
            <a:off x="9328799" y="527706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kord 38"/>
          <p:cNvSpPr/>
          <p:nvPr/>
        </p:nvSpPr>
        <p:spPr>
          <a:xfrm>
            <a:off x="9448455" y="524103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kord 39"/>
          <p:cNvSpPr/>
          <p:nvPr/>
        </p:nvSpPr>
        <p:spPr>
          <a:xfrm>
            <a:off x="9207783" y="51632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Akord 40"/>
          <p:cNvSpPr/>
          <p:nvPr/>
        </p:nvSpPr>
        <p:spPr>
          <a:xfrm>
            <a:off x="8040615" y="311450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Akord 41"/>
          <p:cNvSpPr/>
          <p:nvPr/>
        </p:nvSpPr>
        <p:spPr>
          <a:xfrm>
            <a:off x="7563355" y="355596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Akord 42"/>
          <p:cNvSpPr/>
          <p:nvPr/>
        </p:nvSpPr>
        <p:spPr>
          <a:xfrm>
            <a:off x="7880749" y="311789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Akord 43"/>
          <p:cNvSpPr/>
          <p:nvPr/>
        </p:nvSpPr>
        <p:spPr>
          <a:xfrm>
            <a:off x="7976998" y="324802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Akord 44"/>
          <p:cNvSpPr/>
          <p:nvPr/>
        </p:nvSpPr>
        <p:spPr>
          <a:xfrm>
            <a:off x="7807168" y="362263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kord 45"/>
          <p:cNvSpPr/>
          <p:nvPr/>
        </p:nvSpPr>
        <p:spPr>
          <a:xfrm>
            <a:off x="7901665" y="353507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Akord 46"/>
          <p:cNvSpPr/>
          <p:nvPr/>
        </p:nvSpPr>
        <p:spPr>
          <a:xfrm>
            <a:off x="7901665" y="345676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Akord 47"/>
          <p:cNvSpPr/>
          <p:nvPr/>
        </p:nvSpPr>
        <p:spPr>
          <a:xfrm>
            <a:off x="7811694" y="311451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Akord 48"/>
          <p:cNvSpPr/>
          <p:nvPr/>
        </p:nvSpPr>
        <p:spPr>
          <a:xfrm>
            <a:off x="7805738" y="391260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Akord 49"/>
          <p:cNvSpPr/>
          <p:nvPr/>
        </p:nvSpPr>
        <p:spPr>
          <a:xfrm>
            <a:off x="7963577" y="311450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Akord 50"/>
          <p:cNvSpPr/>
          <p:nvPr/>
        </p:nvSpPr>
        <p:spPr>
          <a:xfrm>
            <a:off x="7716541" y="296069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kord 51"/>
          <p:cNvSpPr/>
          <p:nvPr/>
        </p:nvSpPr>
        <p:spPr>
          <a:xfrm>
            <a:off x="7901665" y="293185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Akord 52"/>
          <p:cNvSpPr/>
          <p:nvPr/>
        </p:nvSpPr>
        <p:spPr>
          <a:xfrm>
            <a:off x="8192091" y="294490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kord 53"/>
          <p:cNvSpPr/>
          <p:nvPr/>
        </p:nvSpPr>
        <p:spPr>
          <a:xfrm>
            <a:off x="8059504" y="28298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Akord 54"/>
          <p:cNvSpPr/>
          <p:nvPr/>
        </p:nvSpPr>
        <p:spPr>
          <a:xfrm>
            <a:off x="7324726" y="279656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Akord 55"/>
          <p:cNvSpPr/>
          <p:nvPr/>
        </p:nvSpPr>
        <p:spPr>
          <a:xfrm>
            <a:off x="7469893" y="256060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kord 56"/>
          <p:cNvSpPr/>
          <p:nvPr/>
        </p:nvSpPr>
        <p:spPr>
          <a:xfrm rot="10800000">
            <a:off x="9329051" y="536925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Akord 57"/>
          <p:cNvSpPr/>
          <p:nvPr/>
        </p:nvSpPr>
        <p:spPr>
          <a:xfrm rot="10800000">
            <a:off x="9410528" y="542655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Akord 58"/>
          <p:cNvSpPr/>
          <p:nvPr/>
        </p:nvSpPr>
        <p:spPr>
          <a:xfrm rot="10800000">
            <a:off x="9522100" y="533044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kord 59"/>
          <p:cNvSpPr/>
          <p:nvPr/>
        </p:nvSpPr>
        <p:spPr>
          <a:xfrm rot="10800000">
            <a:off x="9468869" y="5236626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kord 60"/>
          <p:cNvSpPr/>
          <p:nvPr/>
        </p:nvSpPr>
        <p:spPr>
          <a:xfrm rot="10800000">
            <a:off x="9522100" y="523359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kord 61"/>
          <p:cNvSpPr/>
          <p:nvPr/>
        </p:nvSpPr>
        <p:spPr>
          <a:xfrm rot="10800000">
            <a:off x="9359755" y="516877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kord 62"/>
          <p:cNvSpPr/>
          <p:nvPr/>
        </p:nvSpPr>
        <p:spPr>
          <a:xfrm rot="10800000">
            <a:off x="9170954" y="504385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kord 63"/>
          <p:cNvSpPr/>
          <p:nvPr/>
        </p:nvSpPr>
        <p:spPr>
          <a:xfrm rot="10800000">
            <a:off x="9246558" y="515350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kord 64"/>
          <p:cNvSpPr/>
          <p:nvPr/>
        </p:nvSpPr>
        <p:spPr>
          <a:xfrm rot="10800000">
            <a:off x="8276028" y="4352449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Akord 65"/>
          <p:cNvSpPr/>
          <p:nvPr/>
        </p:nvSpPr>
        <p:spPr>
          <a:xfrm rot="10800000">
            <a:off x="8610854" y="453866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kord 66"/>
          <p:cNvSpPr/>
          <p:nvPr/>
        </p:nvSpPr>
        <p:spPr>
          <a:xfrm rot="10800000">
            <a:off x="8845414" y="4605338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Akord 67"/>
          <p:cNvSpPr/>
          <p:nvPr/>
        </p:nvSpPr>
        <p:spPr>
          <a:xfrm rot="10800000">
            <a:off x="7830798" y="296967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Akord 68"/>
          <p:cNvSpPr/>
          <p:nvPr/>
        </p:nvSpPr>
        <p:spPr>
          <a:xfrm rot="10800000">
            <a:off x="7950777" y="294349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kord 69"/>
          <p:cNvSpPr/>
          <p:nvPr/>
        </p:nvSpPr>
        <p:spPr>
          <a:xfrm rot="10800000">
            <a:off x="8011525" y="318708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Akord 70"/>
          <p:cNvSpPr/>
          <p:nvPr/>
        </p:nvSpPr>
        <p:spPr>
          <a:xfrm rot="10800000">
            <a:off x="7765162" y="296069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Akord 71"/>
          <p:cNvSpPr/>
          <p:nvPr/>
        </p:nvSpPr>
        <p:spPr>
          <a:xfrm rot="10800000">
            <a:off x="7846222" y="3181350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Akord 72"/>
          <p:cNvSpPr/>
          <p:nvPr/>
        </p:nvSpPr>
        <p:spPr>
          <a:xfrm rot="10800000">
            <a:off x="7918848" y="318708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Akord 73"/>
          <p:cNvSpPr/>
          <p:nvPr/>
        </p:nvSpPr>
        <p:spPr>
          <a:xfrm rot="10800000">
            <a:off x="7388847" y="278970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Akord 74"/>
          <p:cNvSpPr/>
          <p:nvPr/>
        </p:nvSpPr>
        <p:spPr>
          <a:xfrm rot="10800000">
            <a:off x="8097060" y="3181350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Akord 75"/>
          <p:cNvSpPr/>
          <p:nvPr/>
        </p:nvSpPr>
        <p:spPr>
          <a:xfrm>
            <a:off x="7531805" y="249393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51560" y="692150"/>
            <a:ext cx="93291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TIPOLOGIA DI SCUOLE</a:t>
            </a:r>
          </a:p>
          <a:p>
            <a:pPr marL="571500" indent="-571500">
              <a:buFontTx/>
              <a:buChar char="-"/>
            </a:pPr>
            <a:r>
              <a:rPr lang="sl-SI" sz="4000" b="1" dirty="0" err="1" smtClean="0">
                <a:solidFill>
                  <a:srgbClr val="FFC000"/>
                </a:solidFill>
              </a:rPr>
              <a:t>Scuole</a:t>
            </a:r>
            <a:r>
              <a:rPr lang="sl-SI" sz="4000" b="1" dirty="0" smtClean="0">
                <a:solidFill>
                  <a:srgbClr val="FFC000"/>
                </a:solidFill>
              </a:rPr>
              <a:t> </a:t>
            </a:r>
            <a:r>
              <a:rPr lang="sl-SI" sz="4000" b="1" dirty="0" err="1" smtClean="0">
                <a:solidFill>
                  <a:srgbClr val="FFC000"/>
                </a:solidFill>
              </a:rPr>
              <a:t>popolari</a:t>
            </a:r>
            <a:r>
              <a:rPr lang="sl-SI" sz="4000" b="1" dirty="0" smtClean="0">
                <a:solidFill>
                  <a:srgbClr val="FFC000"/>
                </a:solidFill>
              </a:rPr>
              <a:t> </a:t>
            </a:r>
            <a:r>
              <a:rPr lang="sl-SI" sz="4000" b="1" dirty="0" err="1" smtClean="0">
                <a:solidFill>
                  <a:srgbClr val="FFC000"/>
                </a:solidFill>
              </a:rPr>
              <a:t>triennali</a:t>
            </a:r>
            <a:endParaRPr lang="sl-SI" sz="4000" b="1" dirty="0" smtClean="0">
              <a:solidFill>
                <a:srgbClr val="FFC000"/>
              </a:solidFill>
            </a:endParaRPr>
          </a:p>
          <a:p>
            <a:pPr marL="571500" indent="-571500">
              <a:buFontTx/>
              <a:buChar char="-"/>
            </a:pPr>
            <a:r>
              <a:rPr lang="sl-SI" sz="4000" b="1" dirty="0" err="1" smtClean="0">
                <a:solidFill>
                  <a:srgbClr val="FFC000"/>
                </a:solidFill>
              </a:rPr>
              <a:t>Scuole</a:t>
            </a:r>
            <a:r>
              <a:rPr lang="sl-SI" sz="4000" b="1" dirty="0" smtClean="0">
                <a:solidFill>
                  <a:srgbClr val="FFC000"/>
                </a:solidFill>
              </a:rPr>
              <a:t> generali</a:t>
            </a:r>
          </a:p>
          <a:p>
            <a:pPr marL="571500" indent="-571500">
              <a:buFontTx/>
              <a:buChar char="-"/>
            </a:pPr>
            <a:r>
              <a:rPr lang="sl-SI" sz="4000" b="1" dirty="0" err="1" smtClean="0">
                <a:solidFill>
                  <a:srgbClr val="FFC000"/>
                </a:solidFill>
              </a:rPr>
              <a:t>Scuole</a:t>
            </a:r>
            <a:r>
              <a:rPr lang="sl-SI" sz="4000" b="1" dirty="0" smtClean="0">
                <a:solidFill>
                  <a:srgbClr val="FFC000"/>
                </a:solidFill>
              </a:rPr>
              <a:t> normali</a:t>
            </a:r>
          </a:p>
          <a:p>
            <a:pPr marL="571500" indent="-571500">
              <a:buFontTx/>
              <a:buChar char="-"/>
            </a:pPr>
            <a:r>
              <a:rPr lang="sl-SI" sz="4000" b="1" dirty="0" err="1" smtClean="0">
                <a:solidFill>
                  <a:srgbClr val="FFC000"/>
                </a:solidFill>
              </a:rPr>
              <a:t>Corsi</a:t>
            </a:r>
            <a:r>
              <a:rPr lang="sl-SI" sz="4000" b="1" dirty="0" smtClean="0">
                <a:solidFill>
                  <a:srgbClr val="FFC000"/>
                </a:solidFill>
              </a:rPr>
              <a:t>  </a:t>
            </a:r>
            <a:r>
              <a:rPr lang="sl-SI" sz="4000" b="1" dirty="0" err="1" smtClean="0">
                <a:solidFill>
                  <a:srgbClr val="FFC000"/>
                </a:solidFill>
              </a:rPr>
              <a:t>professionali</a:t>
            </a:r>
            <a:r>
              <a:rPr lang="sl-SI" sz="4000" b="1" dirty="0" smtClean="0">
                <a:solidFill>
                  <a:srgbClr val="FFC000"/>
                </a:solidFill>
              </a:rPr>
              <a:t> (</a:t>
            </a:r>
            <a:r>
              <a:rPr lang="sl-SI" sz="4000" b="1" dirty="0" err="1" smtClean="0">
                <a:solidFill>
                  <a:srgbClr val="FFC000"/>
                </a:solidFill>
              </a:rPr>
              <a:t>ostetricia</a:t>
            </a:r>
            <a:r>
              <a:rPr lang="sl-SI" sz="4000" b="1" dirty="0" smtClean="0">
                <a:solidFill>
                  <a:srgbClr val="FFC000"/>
                </a:solidFill>
              </a:rPr>
              <a:t>, </a:t>
            </a:r>
            <a:r>
              <a:rPr lang="sl-SI" sz="4000" b="1" dirty="0" err="1" smtClean="0">
                <a:solidFill>
                  <a:srgbClr val="FFC000"/>
                </a:solidFill>
              </a:rPr>
              <a:t>agraria</a:t>
            </a:r>
            <a:r>
              <a:rPr lang="sl-SI" sz="4000" b="1" dirty="0" smtClean="0">
                <a:solidFill>
                  <a:srgbClr val="FFC000"/>
                </a:solidFill>
              </a:rPr>
              <a:t>)</a:t>
            </a:r>
            <a:endParaRPr lang="it-IT" sz="4000" b="1" dirty="0" smtClean="0">
              <a:solidFill>
                <a:srgbClr val="FFC000"/>
              </a:solidFill>
            </a:endParaRPr>
          </a:p>
          <a:p>
            <a:pPr marL="571500" indent="-571500">
              <a:buFontTx/>
              <a:buChar char="-"/>
            </a:pPr>
            <a:endParaRPr lang="it-IT" sz="4000" b="1" dirty="0"/>
          </a:p>
          <a:p>
            <a:pPr marL="571500" indent="-571500">
              <a:buFontTx/>
              <a:buChar char="-"/>
            </a:pPr>
            <a:r>
              <a:rPr lang="it-IT" sz="4000" b="1" dirty="0" smtClean="0">
                <a:solidFill>
                  <a:schemeClr val="accent2"/>
                </a:solidFill>
              </a:rPr>
              <a:t>Parrocchiali, comunali </a:t>
            </a:r>
          </a:p>
          <a:p>
            <a:pPr marL="571500" indent="-571500">
              <a:buFontTx/>
              <a:buChar char="-"/>
            </a:pPr>
            <a:r>
              <a:rPr lang="it-IT" sz="4000" b="1" dirty="0" smtClean="0">
                <a:solidFill>
                  <a:schemeClr val="accent2"/>
                </a:solidFill>
              </a:rPr>
              <a:t>Private </a:t>
            </a:r>
            <a:r>
              <a:rPr lang="it-IT" sz="4000" dirty="0" smtClean="0">
                <a:solidFill>
                  <a:schemeClr val="accent2"/>
                </a:solidFill>
              </a:rPr>
              <a:t>(Società scolastica, </a:t>
            </a:r>
          </a:p>
          <a:p>
            <a:pPr marL="571500" indent="-571500">
              <a:buFontTx/>
              <a:buChar char="-"/>
            </a:pPr>
            <a:r>
              <a:rPr lang="it-IT" sz="4000" dirty="0" smtClean="0">
                <a:solidFill>
                  <a:schemeClr val="accent2"/>
                </a:solidFill>
              </a:rPr>
              <a:t>Società dei ss. Cirillo e Metodio)</a:t>
            </a:r>
          </a:p>
          <a:p>
            <a:pPr algn="ctr"/>
            <a:endParaRPr lang="it-IT" sz="4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3922746"/>
            <a:ext cx="3566160" cy="27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72440" y="396240"/>
            <a:ext cx="111556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C000"/>
                </a:solidFill>
              </a:rPr>
              <a:t>SCUOLE MEDIE E SUPERIORI</a:t>
            </a:r>
          </a:p>
          <a:p>
            <a:pPr algn="ctr"/>
            <a:endParaRPr lang="it-IT" sz="3200" b="1" dirty="0">
              <a:solidFill>
                <a:srgbClr val="FFC000"/>
              </a:solidFill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it-IT" sz="3200" dirty="0" smtClean="0">
                <a:solidFill>
                  <a:srgbClr val="FFC000"/>
                </a:solidFill>
              </a:rPr>
              <a:t>cattedre di lingua italiana e di lingua slovena (ginnasi, seminari)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it-IT" sz="3200" dirty="0" smtClean="0">
                <a:solidFill>
                  <a:srgbClr val="FFC000"/>
                </a:solidFill>
              </a:rPr>
              <a:t>dal 1852 corsi obbligatori per gli studenti di madrelingua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it-IT" sz="3200" dirty="0" smtClean="0">
                <a:solidFill>
                  <a:srgbClr val="FFC000"/>
                </a:solidFill>
              </a:rPr>
              <a:t>formazione classi per madrelingua, sezioni sloveno-tedesche e italiano-tedesche (es. magistrali)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it-IT" sz="3200" b="1" dirty="0" smtClean="0">
                <a:solidFill>
                  <a:srgbClr val="FFC000"/>
                </a:solidFill>
              </a:rPr>
              <a:t>1913 - </a:t>
            </a:r>
            <a:r>
              <a:rPr lang="it-IT" sz="3200" dirty="0" smtClean="0">
                <a:solidFill>
                  <a:srgbClr val="FFC000"/>
                </a:solidFill>
              </a:rPr>
              <a:t>dall'Imperial-Regio </a:t>
            </a:r>
            <a:r>
              <a:rPr lang="it-IT" sz="3200" dirty="0">
                <a:solidFill>
                  <a:srgbClr val="FFC000"/>
                </a:solidFill>
              </a:rPr>
              <a:t>Ginnasio di </a:t>
            </a:r>
            <a:r>
              <a:rPr lang="it-IT" sz="3200" dirty="0" smtClean="0">
                <a:solidFill>
                  <a:srgbClr val="FFC000"/>
                </a:solidFill>
              </a:rPr>
              <a:t>Stato di Gorizia </a:t>
            </a:r>
            <a:r>
              <a:rPr lang="it-IT" sz="3200" dirty="0">
                <a:solidFill>
                  <a:srgbClr val="FFC000"/>
                </a:solidFill>
              </a:rPr>
              <a:t>(K.K. </a:t>
            </a:r>
            <a:r>
              <a:rPr lang="it-IT" sz="3200" dirty="0" err="1" smtClean="0">
                <a:solidFill>
                  <a:srgbClr val="FFC000"/>
                </a:solidFill>
              </a:rPr>
              <a:t>Staatsgymnasium</a:t>
            </a:r>
            <a:r>
              <a:rPr lang="it-IT" sz="3200" dirty="0" smtClean="0">
                <a:solidFill>
                  <a:srgbClr val="FFC000"/>
                </a:solidFill>
              </a:rPr>
              <a:t>) </a:t>
            </a:r>
            <a:r>
              <a:rPr lang="it-IT" sz="3200" dirty="0">
                <a:solidFill>
                  <a:srgbClr val="FFC000"/>
                </a:solidFill>
              </a:rPr>
              <a:t>si </a:t>
            </a:r>
            <a:r>
              <a:rPr lang="it-IT" sz="3200" dirty="0" smtClean="0">
                <a:solidFill>
                  <a:srgbClr val="FFC000"/>
                </a:solidFill>
              </a:rPr>
              <a:t>staccano </a:t>
            </a:r>
            <a:r>
              <a:rPr lang="it-IT" sz="3200" dirty="0">
                <a:solidFill>
                  <a:srgbClr val="FFC000"/>
                </a:solidFill>
              </a:rPr>
              <a:t>e </a:t>
            </a:r>
            <a:r>
              <a:rPr lang="it-IT" sz="3200" dirty="0" smtClean="0">
                <a:solidFill>
                  <a:srgbClr val="FFC000"/>
                </a:solidFill>
              </a:rPr>
              <a:t>diventano </a:t>
            </a:r>
            <a:r>
              <a:rPr lang="it-IT" sz="3200" dirty="0">
                <a:solidFill>
                  <a:srgbClr val="FFC000"/>
                </a:solidFill>
              </a:rPr>
              <a:t>indipendenti il </a:t>
            </a:r>
            <a:r>
              <a:rPr lang="it-IT" sz="3200" b="1" dirty="0">
                <a:solidFill>
                  <a:srgbClr val="FFC000"/>
                </a:solidFill>
              </a:rPr>
              <a:t>Ginnasio Classico Sloveno </a:t>
            </a:r>
            <a:r>
              <a:rPr lang="it-IT" sz="3200" dirty="0">
                <a:solidFill>
                  <a:srgbClr val="FFC000"/>
                </a:solidFill>
              </a:rPr>
              <a:t>e il </a:t>
            </a:r>
            <a:r>
              <a:rPr lang="it-IT" sz="3200" b="1" dirty="0">
                <a:solidFill>
                  <a:srgbClr val="FFC000"/>
                </a:solidFill>
              </a:rPr>
              <a:t>Ginnasio Reale </a:t>
            </a:r>
            <a:r>
              <a:rPr lang="it-IT" sz="3200" b="1" dirty="0" smtClean="0">
                <a:solidFill>
                  <a:srgbClr val="FFC000"/>
                </a:solidFill>
              </a:rPr>
              <a:t>Italiano</a:t>
            </a:r>
            <a:endParaRPr lang="it-IT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3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7" t="46024" r="12130" b="707"/>
          <a:stretch/>
        </p:blipFill>
        <p:spPr>
          <a:xfrm>
            <a:off x="5166361" y="697934"/>
            <a:ext cx="5207349" cy="56082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17600" y="2627280"/>
            <a:ext cx="2922122" cy="3377280"/>
          </a:xfrm>
        </p:spPr>
        <p:txBody>
          <a:bodyPr>
            <a:noAutofit/>
          </a:bodyPr>
          <a:lstStyle/>
          <a:p>
            <a:pPr algn="l"/>
            <a:r>
              <a:rPr lang="it-IT" sz="4000" b="1" dirty="0" smtClean="0">
                <a:solidFill>
                  <a:srgbClr val="FFC000"/>
                </a:solidFill>
              </a:rPr>
              <a:t>1925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40 scuole </a:t>
            </a:r>
            <a:r>
              <a:rPr lang="it-IT" sz="3200" b="1" dirty="0" err="1" smtClean="0">
                <a:solidFill>
                  <a:srgbClr val="FFC000"/>
                </a:solidFill>
              </a:rPr>
              <a:t>elem</a:t>
            </a:r>
            <a:r>
              <a:rPr lang="it-IT" sz="3200" b="1" dirty="0" smtClean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(27 TS + 13 GO)</a:t>
            </a:r>
          </a:p>
          <a:p>
            <a:pPr algn="l"/>
            <a:r>
              <a:rPr lang="it-IT" sz="3200" b="1" dirty="0" smtClean="0">
                <a:solidFill>
                  <a:srgbClr val="FFC000"/>
                </a:solidFill>
              </a:rPr>
              <a:t>7 scuole </a:t>
            </a:r>
            <a:r>
              <a:rPr lang="it-IT" sz="3200" b="1" dirty="0" err="1" smtClean="0">
                <a:solidFill>
                  <a:srgbClr val="FFC000"/>
                </a:solidFill>
              </a:rPr>
              <a:t>mat</a:t>
            </a:r>
            <a:r>
              <a:rPr lang="it-IT" sz="3200" b="1" dirty="0" smtClean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scuola elementare</a:t>
            </a:r>
          </a:p>
          <a:p>
            <a:pPr algn="l"/>
            <a:r>
              <a:rPr lang="it-IT" sz="1800" dirty="0" smtClean="0">
                <a:solidFill>
                  <a:srgbClr val="FFC000"/>
                </a:solidFill>
              </a:rPr>
              <a:t>           scuola materna</a:t>
            </a:r>
            <a:endParaRPr lang="it-IT" sz="1800" dirty="0">
              <a:solidFill>
                <a:srgbClr val="FFC000"/>
              </a:solidFill>
            </a:endParaRPr>
          </a:p>
        </p:txBody>
      </p:sp>
      <p:sp>
        <p:nvSpPr>
          <p:cNvPr id="7" name="Akord 6"/>
          <p:cNvSpPr/>
          <p:nvPr/>
        </p:nvSpPr>
        <p:spPr>
          <a:xfrm>
            <a:off x="9477849" y="538206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kord 7"/>
          <p:cNvSpPr/>
          <p:nvPr/>
        </p:nvSpPr>
        <p:spPr>
          <a:xfrm>
            <a:off x="9592867" y="553245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kord 8"/>
          <p:cNvSpPr/>
          <p:nvPr/>
        </p:nvSpPr>
        <p:spPr>
          <a:xfrm>
            <a:off x="9623823" y="544191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kord 9"/>
          <p:cNvSpPr/>
          <p:nvPr/>
        </p:nvSpPr>
        <p:spPr>
          <a:xfrm>
            <a:off x="9542802" y="540882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kord 10"/>
          <p:cNvSpPr/>
          <p:nvPr/>
        </p:nvSpPr>
        <p:spPr>
          <a:xfrm>
            <a:off x="9500894" y="532089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kord 11"/>
          <p:cNvSpPr/>
          <p:nvPr/>
        </p:nvSpPr>
        <p:spPr>
          <a:xfrm>
            <a:off x="9631563" y="51632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kord 12"/>
          <p:cNvSpPr/>
          <p:nvPr/>
        </p:nvSpPr>
        <p:spPr>
          <a:xfrm>
            <a:off x="9379572" y="548478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kord 13"/>
          <p:cNvSpPr/>
          <p:nvPr/>
        </p:nvSpPr>
        <p:spPr>
          <a:xfrm>
            <a:off x="9123247" y="505301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kord 14"/>
          <p:cNvSpPr/>
          <p:nvPr/>
        </p:nvSpPr>
        <p:spPr>
          <a:xfrm>
            <a:off x="9417625" y="499475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kord 16"/>
          <p:cNvSpPr/>
          <p:nvPr/>
        </p:nvSpPr>
        <p:spPr>
          <a:xfrm>
            <a:off x="9110273" y="458721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kord 17"/>
          <p:cNvSpPr/>
          <p:nvPr/>
        </p:nvSpPr>
        <p:spPr>
          <a:xfrm>
            <a:off x="8791576" y="460533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kord 18"/>
          <p:cNvSpPr/>
          <p:nvPr/>
        </p:nvSpPr>
        <p:spPr>
          <a:xfrm>
            <a:off x="8552253" y="453866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kord 22"/>
          <p:cNvSpPr/>
          <p:nvPr/>
        </p:nvSpPr>
        <p:spPr>
          <a:xfrm>
            <a:off x="9453390" y="561206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kord 23"/>
          <p:cNvSpPr/>
          <p:nvPr/>
        </p:nvSpPr>
        <p:spPr>
          <a:xfrm>
            <a:off x="1400610" y="5107615"/>
            <a:ext cx="295273" cy="1809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kord 24"/>
          <p:cNvSpPr/>
          <p:nvPr/>
        </p:nvSpPr>
        <p:spPr>
          <a:xfrm>
            <a:off x="7693942" y="352473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7" name="Akord 26"/>
          <p:cNvSpPr/>
          <p:nvPr/>
        </p:nvSpPr>
        <p:spPr>
          <a:xfrm rot="10800000">
            <a:off x="1252973" y="5497541"/>
            <a:ext cx="295273" cy="1809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kord 27"/>
          <p:cNvSpPr/>
          <p:nvPr/>
        </p:nvSpPr>
        <p:spPr>
          <a:xfrm rot="10800000">
            <a:off x="9430093" y="549839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kord 28"/>
          <p:cNvSpPr/>
          <p:nvPr/>
        </p:nvSpPr>
        <p:spPr>
          <a:xfrm>
            <a:off x="9185159" y="578005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kord 29"/>
          <p:cNvSpPr/>
          <p:nvPr/>
        </p:nvSpPr>
        <p:spPr>
          <a:xfrm>
            <a:off x="9505777" y="507062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kord 30"/>
          <p:cNvSpPr/>
          <p:nvPr/>
        </p:nvSpPr>
        <p:spPr>
          <a:xfrm>
            <a:off x="9359755" y="477656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kord 31"/>
          <p:cNvSpPr/>
          <p:nvPr/>
        </p:nvSpPr>
        <p:spPr>
          <a:xfrm>
            <a:off x="9198852" y="491013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Akord 32"/>
          <p:cNvSpPr/>
          <p:nvPr/>
        </p:nvSpPr>
        <p:spPr>
          <a:xfrm>
            <a:off x="8396288" y="442118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Akord 33"/>
          <p:cNvSpPr/>
          <p:nvPr/>
        </p:nvSpPr>
        <p:spPr>
          <a:xfrm>
            <a:off x="8521297" y="4285774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kord 34"/>
          <p:cNvSpPr/>
          <p:nvPr/>
        </p:nvSpPr>
        <p:spPr>
          <a:xfrm>
            <a:off x="8760620" y="4363893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Akord 35"/>
          <p:cNvSpPr/>
          <p:nvPr/>
        </p:nvSpPr>
        <p:spPr>
          <a:xfrm>
            <a:off x="9280580" y="537524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Akord 36"/>
          <p:cNvSpPr/>
          <p:nvPr/>
        </p:nvSpPr>
        <p:spPr>
          <a:xfrm>
            <a:off x="9249624" y="5277068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kord 37"/>
          <p:cNvSpPr/>
          <p:nvPr/>
        </p:nvSpPr>
        <p:spPr>
          <a:xfrm>
            <a:off x="9328799" y="527706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kord 38"/>
          <p:cNvSpPr/>
          <p:nvPr/>
        </p:nvSpPr>
        <p:spPr>
          <a:xfrm>
            <a:off x="9417625" y="523662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kord 39"/>
          <p:cNvSpPr/>
          <p:nvPr/>
        </p:nvSpPr>
        <p:spPr>
          <a:xfrm>
            <a:off x="9207783" y="51632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Akord 43"/>
          <p:cNvSpPr/>
          <p:nvPr/>
        </p:nvSpPr>
        <p:spPr>
          <a:xfrm>
            <a:off x="7976998" y="324802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Akord 44"/>
          <p:cNvSpPr/>
          <p:nvPr/>
        </p:nvSpPr>
        <p:spPr>
          <a:xfrm>
            <a:off x="7846222" y="3650646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kord 45"/>
          <p:cNvSpPr/>
          <p:nvPr/>
        </p:nvSpPr>
        <p:spPr>
          <a:xfrm>
            <a:off x="7901665" y="3535071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Akord 46"/>
          <p:cNvSpPr/>
          <p:nvPr/>
        </p:nvSpPr>
        <p:spPr>
          <a:xfrm>
            <a:off x="7901665" y="3456762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Akord 49"/>
          <p:cNvSpPr/>
          <p:nvPr/>
        </p:nvSpPr>
        <p:spPr>
          <a:xfrm>
            <a:off x="7963577" y="311450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Akord 50"/>
          <p:cNvSpPr/>
          <p:nvPr/>
        </p:nvSpPr>
        <p:spPr>
          <a:xfrm>
            <a:off x="7716541" y="296069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kord 51"/>
          <p:cNvSpPr/>
          <p:nvPr/>
        </p:nvSpPr>
        <p:spPr>
          <a:xfrm>
            <a:off x="7901665" y="2931857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Akord 52"/>
          <p:cNvSpPr/>
          <p:nvPr/>
        </p:nvSpPr>
        <p:spPr>
          <a:xfrm>
            <a:off x="8192091" y="294490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kord 53"/>
          <p:cNvSpPr/>
          <p:nvPr/>
        </p:nvSpPr>
        <p:spPr>
          <a:xfrm>
            <a:off x="8059504" y="282989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Akord 55"/>
          <p:cNvSpPr/>
          <p:nvPr/>
        </p:nvSpPr>
        <p:spPr>
          <a:xfrm>
            <a:off x="7469893" y="256060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kord 56"/>
          <p:cNvSpPr/>
          <p:nvPr/>
        </p:nvSpPr>
        <p:spPr>
          <a:xfrm rot="10800000">
            <a:off x="9380375" y="5322541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Akord 57"/>
          <p:cNvSpPr/>
          <p:nvPr/>
        </p:nvSpPr>
        <p:spPr>
          <a:xfrm rot="10800000">
            <a:off x="9359755" y="5401353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kord 59"/>
          <p:cNvSpPr/>
          <p:nvPr/>
        </p:nvSpPr>
        <p:spPr>
          <a:xfrm rot="10800000">
            <a:off x="9453390" y="5215544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kord 60"/>
          <p:cNvSpPr/>
          <p:nvPr/>
        </p:nvSpPr>
        <p:spPr>
          <a:xfrm rot="10800000">
            <a:off x="9495736" y="521554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kord 61"/>
          <p:cNvSpPr/>
          <p:nvPr/>
        </p:nvSpPr>
        <p:spPr>
          <a:xfrm rot="10800000">
            <a:off x="9467513" y="5319615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kord 69"/>
          <p:cNvSpPr/>
          <p:nvPr/>
        </p:nvSpPr>
        <p:spPr>
          <a:xfrm rot="10800000">
            <a:off x="8011525" y="3187087"/>
            <a:ext cx="61912" cy="66675"/>
          </a:xfrm>
          <a:prstGeom prst="chor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Akord 75"/>
          <p:cNvSpPr/>
          <p:nvPr/>
        </p:nvSpPr>
        <p:spPr>
          <a:xfrm>
            <a:off x="7531805" y="2493930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Akord 76"/>
          <p:cNvSpPr/>
          <p:nvPr/>
        </p:nvSpPr>
        <p:spPr>
          <a:xfrm>
            <a:off x="8593932" y="4424219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Akord 77"/>
          <p:cNvSpPr/>
          <p:nvPr/>
        </p:nvSpPr>
        <p:spPr>
          <a:xfrm>
            <a:off x="9030408" y="450099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Akord 78"/>
          <p:cNvSpPr/>
          <p:nvPr/>
        </p:nvSpPr>
        <p:spPr>
          <a:xfrm>
            <a:off x="7849793" y="3728955"/>
            <a:ext cx="61912" cy="66675"/>
          </a:xfrm>
          <a:prstGeom prst="chor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5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4400" y="692150"/>
            <a:ext cx="1037272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R. D. 1° ottobre 1923, n. 2185</a:t>
            </a:r>
          </a:p>
          <a:p>
            <a:r>
              <a:rPr lang="it-IT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just"/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Art. 17. A cominciare dall'anno scolastico 1923-24, in tutte le prime classi delle scuole elementari alloglotte l'insegnamento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sarà 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impartito in lingua italiana. Nell'anno scolastico 1924-25, anche nelle seconde classi di dette scuole si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insegnerà 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italiano. Negli anni scolastici successivi, si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procederà 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analogamente per le classi successive, fino a che, in un numero di anni uguale a quello dell'intero corso, in tutte le classi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così 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delle scuole elementari come delle scuole civiche si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insegnerà 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italiano.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55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47750" y="692150"/>
            <a:ext cx="1007745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Spostamento delle scuole superiori verso l’interno dei territori annessi </a:t>
            </a:r>
          </a:p>
          <a:p>
            <a:r>
              <a:rPr lang="it-IT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Spostamento delle cattedre di sloveno su sedi «improbabili» (es. Milano)</a:t>
            </a:r>
          </a:p>
          <a:p>
            <a:endParaRPr lang="it-IT" sz="3200" dirty="0"/>
          </a:p>
          <a:p>
            <a:r>
              <a:rPr lang="it-IT" sz="3200" b="1" dirty="0" smtClean="0">
                <a:solidFill>
                  <a:srgbClr val="FFC000"/>
                </a:solidFill>
              </a:rPr>
              <a:t>A.sc. 1926-27 	</a:t>
            </a:r>
            <a:r>
              <a:rPr lang="it-IT" sz="3200" b="1" cap="all" dirty="0" smtClean="0">
                <a:solidFill>
                  <a:srgbClr val="FFC000"/>
                </a:solidFill>
              </a:rPr>
              <a:t>estinzione delle attività didattiche </a:t>
            </a:r>
          </a:p>
          <a:p>
            <a:r>
              <a:rPr lang="it-IT" sz="3200" b="1" cap="all" dirty="0">
                <a:solidFill>
                  <a:srgbClr val="FFC000"/>
                </a:solidFill>
              </a:rPr>
              <a:t>	</a:t>
            </a:r>
            <a:r>
              <a:rPr lang="it-IT" sz="3200" b="1" cap="all" dirty="0" smtClean="0">
                <a:solidFill>
                  <a:srgbClr val="FFC000"/>
                </a:solidFill>
              </a:rPr>
              <a:t>		in lingua slovena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(solo una scuola privata a Trieste fino all’a.sc. 1929-30)</a:t>
            </a:r>
            <a:r>
              <a:rPr lang="it-IT" sz="3200" dirty="0" smtClean="0"/>
              <a:t>)</a:t>
            </a:r>
          </a:p>
          <a:p>
            <a:endParaRPr lang="it-IT" sz="3200" dirty="0"/>
          </a:p>
          <a:p>
            <a:r>
              <a:rPr lang="it-IT" sz="3200" b="1" cap="all" dirty="0" smtClean="0">
                <a:solidFill>
                  <a:srgbClr val="FFC000"/>
                </a:solidFill>
              </a:rPr>
              <a:t>Corsi 				scuole </a:t>
            </a:r>
            <a:r>
              <a:rPr lang="it-IT" sz="3200" b="1" cap="all" dirty="0">
                <a:solidFill>
                  <a:srgbClr val="FFC000"/>
                </a:solidFill>
              </a:rPr>
              <a:t>partigiane </a:t>
            </a:r>
            <a:endParaRPr lang="it-IT" sz="3200" b="1" cap="all" dirty="0" smtClean="0">
              <a:solidFill>
                <a:srgbClr val="FFC000"/>
              </a:solidFill>
            </a:endParaRPr>
          </a:p>
          <a:p>
            <a:r>
              <a:rPr lang="it-IT" sz="3200" b="1" cap="all" dirty="0" smtClean="0">
                <a:solidFill>
                  <a:srgbClr val="FFC000"/>
                </a:solidFill>
              </a:rPr>
              <a:t>clandestini 			durante la guerra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Desna puščica 3"/>
          <p:cNvSpPr/>
          <p:nvPr/>
        </p:nvSpPr>
        <p:spPr>
          <a:xfrm>
            <a:off x="4076700" y="5353050"/>
            <a:ext cx="116205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1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1" y="844550"/>
            <a:ext cx="5288280" cy="4382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" name="PoljeZBesedilom 2"/>
          <p:cNvSpPr txBox="1"/>
          <p:nvPr/>
        </p:nvSpPr>
        <p:spPr>
          <a:xfrm>
            <a:off x="6461759" y="594747"/>
            <a:ext cx="533971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b="1" dirty="0">
                <a:solidFill>
                  <a:srgbClr val="FFC000"/>
                </a:solidFill>
              </a:rPr>
              <a:t>GMA </a:t>
            </a:r>
            <a:r>
              <a:rPr lang="sl-SI" sz="3200" b="1" dirty="0" smtClean="0">
                <a:solidFill>
                  <a:srgbClr val="FFC000"/>
                </a:solidFill>
              </a:rPr>
              <a:t>e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>
                <a:solidFill>
                  <a:srgbClr val="FFC000"/>
                </a:solidFill>
              </a:rPr>
              <a:t>TLT (1945-1954)</a:t>
            </a:r>
          </a:p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FFC000"/>
                </a:solidFill>
              </a:rPr>
              <a:t>Memorandum </a:t>
            </a:r>
            <a:r>
              <a:rPr lang="it-IT" sz="3200" b="1" dirty="0">
                <a:solidFill>
                  <a:srgbClr val="FFC000"/>
                </a:solidFill>
              </a:rPr>
              <a:t>di Londra </a:t>
            </a:r>
            <a:r>
              <a:rPr lang="it-IT" sz="3200" b="1" dirty="0" smtClean="0">
                <a:solidFill>
                  <a:srgbClr val="FFC000"/>
                </a:solidFill>
              </a:rPr>
              <a:t>1954</a:t>
            </a:r>
            <a:endParaRPr lang="it-IT" sz="3200" b="1" dirty="0">
              <a:solidFill>
                <a:srgbClr val="FFC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sz="3200" b="1" dirty="0">
                <a:solidFill>
                  <a:srgbClr val="FFC000"/>
                </a:solidFill>
              </a:rPr>
              <a:t>Legge 1012/1961</a:t>
            </a:r>
          </a:p>
          <a:p>
            <a:pPr>
              <a:spcAft>
                <a:spcPts val="1200"/>
              </a:spcAft>
            </a:pPr>
            <a:r>
              <a:rPr lang="it-IT" sz="3200" b="1" dirty="0">
                <a:solidFill>
                  <a:srgbClr val="FFC000"/>
                </a:solidFill>
              </a:rPr>
              <a:t>Legge 932/1973</a:t>
            </a:r>
          </a:p>
          <a:p>
            <a:pPr>
              <a:spcAft>
                <a:spcPts val="1200"/>
              </a:spcAft>
            </a:pPr>
            <a:r>
              <a:rPr lang="it-IT" sz="3200" b="1" dirty="0">
                <a:solidFill>
                  <a:srgbClr val="FFC000"/>
                </a:solidFill>
              </a:rPr>
              <a:t>D.P.R. 416 </a:t>
            </a:r>
            <a:r>
              <a:rPr lang="it-IT" sz="3200" b="1" dirty="0" smtClean="0">
                <a:solidFill>
                  <a:srgbClr val="FFC000"/>
                </a:solidFill>
              </a:rPr>
              <a:t>e </a:t>
            </a:r>
            <a:r>
              <a:rPr lang="it-IT" sz="3200" b="1" dirty="0">
                <a:solidFill>
                  <a:srgbClr val="FFC000"/>
                </a:solidFill>
              </a:rPr>
              <a:t>417/1974</a:t>
            </a:r>
          </a:p>
          <a:p>
            <a:pPr>
              <a:spcAft>
                <a:spcPts val="1200"/>
              </a:spcAft>
            </a:pPr>
            <a:r>
              <a:rPr lang="it-IT" sz="3200" b="1" dirty="0">
                <a:solidFill>
                  <a:srgbClr val="FFC000"/>
                </a:solidFill>
              </a:rPr>
              <a:t>D.P.R. 233/1998</a:t>
            </a:r>
          </a:p>
          <a:p>
            <a:pPr>
              <a:spcAft>
                <a:spcPts val="1200"/>
              </a:spcAft>
            </a:pPr>
            <a:r>
              <a:rPr lang="it-IT" sz="3200" b="1" dirty="0">
                <a:solidFill>
                  <a:srgbClr val="FFC000"/>
                </a:solidFill>
              </a:rPr>
              <a:t>Legge 482/1999</a:t>
            </a:r>
          </a:p>
          <a:p>
            <a:pPr>
              <a:spcAft>
                <a:spcPts val="600"/>
              </a:spcAft>
            </a:pPr>
            <a:r>
              <a:rPr lang="it-IT" sz="3200" b="1" dirty="0">
                <a:solidFill>
                  <a:srgbClr val="FFC000"/>
                </a:solidFill>
              </a:rPr>
              <a:t>Legge  38/2001</a:t>
            </a:r>
          </a:p>
          <a:p>
            <a:endParaRPr lang="it-IT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48641" y="5857875"/>
            <a:ext cx="1125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Tratto da; Toma</a:t>
            </a:r>
            <a:r>
              <a:rPr lang="sl-SI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ž Simčič, La </a:t>
            </a:r>
            <a:r>
              <a:rPr lang="sl-SI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scuola</a:t>
            </a:r>
            <a:r>
              <a:rPr lang="sl-SI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slovena</a:t>
            </a:r>
            <a:r>
              <a:rPr lang="sl-SI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in </a:t>
            </a:r>
            <a:r>
              <a:rPr lang="sl-SI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Italia</a:t>
            </a:r>
            <a:r>
              <a:rPr lang="sl-SI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sl-SI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Trieste</a:t>
            </a:r>
            <a:r>
              <a:rPr lang="sl-SI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13 </a:t>
            </a:r>
            <a:r>
              <a:rPr lang="sl-SI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maggio</a:t>
            </a:r>
            <a:r>
              <a:rPr lang="sl-SI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2014</a:t>
            </a:r>
            <a:endParaRPr lang="it-IT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1020</Words>
  <Application>Microsoft Office PowerPoint</Application>
  <PresentationFormat>Širokozaslonsko</PresentationFormat>
  <Paragraphs>204</Paragraphs>
  <Slides>26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Times New Roman</vt:lpstr>
      <vt:lpstr>Officeova tema</vt:lpstr>
      <vt:lpstr>Grafico</vt:lpstr>
      <vt:lpstr>Immagine di Microsoft Word</vt:lpstr>
      <vt:lpstr>UNA SCUOLA PER LA CONVIVENZA</vt:lpstr>
      <vt:lpstr>La scuola slovena nel tempo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slovena nel tempo</dc:title>
  <dc:creator>ziva gruden</dc:creator>
  <cp:lastModifiedBy>ziva gruden</cp:lastModifiedBy>
  <cp:revision>74</cp:revision>
  <dcterms:created xsi:type="dcterms:W3CDTF">2015-05-03T14:56:45Z</dcterms:created>
  <dcterms:modified xsi:type="dcterms:W3CDTF">2015-05-14T13:42:38Z</dcterms:modified>
</cp:coreProperties>
</file>